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3525" y="704337"/>
            <a:ext cx="9134474" cy="77914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8692702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8" y="0"/>
            <a:ext cx="11372215" cy="1609725"/>
          </a:xfrm>
          <a:custGeom>
            <a:avLst/>
            <a:gdLst/>
            <a:ahLst/>
            <a:cxnLst/>
            <a:rect l="l" t="t" r="r" b="b"/>
            <a:pathLst>
              <a:path w="11372215" h="1609725">
                <a:moveTo>
                  <a:pt x="11371912" y="1609724"/>
                </a:moveTo>
                <a:lnTo>
                  <a:pt x="0" y="1609724"/>
                </a:lnTo>
                <a:lnTo>
                  <a:pt x="0" y="0"/>
                </a:lnTo>
                <a:lnTo>
                  <a:pt x="11371912" y="0"/>
                </a:lnTo>
                <a:lnTo>
                  <a:pt x="11371912" y="1609724"/>
                </a:lnTo>
                <a:close/>
              </a:path>
            </a:pathLst>
          </a:custGeom>
          <a:solidFill>
            <a:srgbClr val="177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349001" y="991"/>
            <a:ext cx="0" cy="8677910"/>
          </a:xfrm>
          <a:custGeom>
            <a:avLst/>
            <a:gdLst/>
            <a:ahLst/>
            <a:cxnLst/>
            <a:rect l="l" t="t" r="r" b="b"/>
            <a:pathLst>
              <a:path h="8677910">
                <a:moveTo>
                  <a:pt x="0" y="8677374"/>
                </a:moveTo>
                <a:lnTo>
                  <a:pt x="0" y="0"/>
                </a:lnTo>
              </a:path>
            </a:pathLst>
          </a:custGeom>
          <a:ln w="28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9413618"/>
            <a:ext cx="18288000" cy="14604"/>
          </a:xfrm>
          <a:custGeom>
            <a:avLst/>
            <a:gdLst/>
            <a:ahLst/>
            <a:cxnLst/>
            <a:rect l="l" t="t" r="r" b="b"/>
            <a:pathLst>
              <a:path w="18288000" h="14604">
                <a:moveTo>
                  <a:pt x="0" y="14287"/>
                </a:moveTo>
                <a:lnTo>
                  <a:pt x="18288000" y="14287"/>
                </a:lnTo>
                <a:lnTo>
                  <a:pt x="18288000" y="0"/>
                </a:lnTo>
                <a:lnTo>
                  <a:pt x="0" y="0"/>
                </a:lnTo>
                <a:lnTo>
                  <a:pt x="0" y="14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596911"/>
            <a:ext cx="11325860" cy="0"/>
          </a:xfrm>
          <a:custGeom>
            <a:avLst/>
            <a:gdLst/>
            <a:ahLst/>
            <a:cxnLst/>
            <a:rect l="l" t="t" r="r" b="b"/>
            <a:pathLst>
              <a:path w="11325860">
                <a:moveTo>
                  <a:pt x="0" y="0"/>
                </a:moveTo>
                <a:lnTo>
                  <a:pt x="1132524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861" y="1974855"/>
            <a:ext cx="17334277" cy="1193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54214" y="3948962"/>
            <a:ext cx="10273665" cy="4359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odney@newlifeglobaldeveolpment.com" TargetMode="External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://www.newlifeglobaldevelopment.net/" TargetMode="Externa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lifeglobaldevelopment.net/" TargetMode="Externa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://www.newlifeglobaldevelopment.net/" TargetMode="External" /><Relationship Id="rId4" Type="http://schemas.openxmlformats.org/officeDocument/2006/relationships/image" Target="../media/image7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lifeglobaldevelopment.net/" TargetMode="External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lifeglobaldevelopment.com/" TargetMode="External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lygreatsite.com/" TargetMode="External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://www.newlifeglobaldevelopment.com/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hyperlink" Target="http://www.newlifeglobaldevelopment.net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39" y="3308808"/>
            <a:ext cx="9504045" cy="3663950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12065" marR="5080" algn="ctr">
              <a:lnSpc>
                <a:spcPts val="8930"/>
              </a:lnSpc>
              <a:spcBef>
                <a:spcPts val="1955"/>
              </a:spcBef>
            </a:pPr>
            <a:r>
              <a:rPr sz="9000" spc="-225" dirty="0"/>
              <a:t>CONNECTING</a:t>
            </a:r>
            <a:r>
              <a:rPr sz="9000" spc="-350" dirty="0"/>
              <a:t> </a:t>
            </a:r>
            <a:r>
              <a:rPr sz="9000" spc="-415" dirty="0"/>
              <a:t>U.S </a:t>
            </a:r>
            <a:r>
              <a:rPr sz="9000" spc="-655" dirty="0"/>
              <a:t>BUSINESSES</a:t>
            </a:r>
            <a:r>
              <a:rPr sz="9000" spc="-295" dirty="0"/>
              <a:t> </a:t>
            </a:r>
            <a:r>
              <a:rPr sz="9000" spc="-370" dirty="0"/>
              <a:t>TO </a:t>
            </a:r>
            <a:r>
              <a:rPr sz="9000" spc="-425" dirty="0"/>
              <a:t>AFRICA</a:t>
            </a:r>
            <a:endParaRPr sz="9000"/>
          </a:p>
        </p:txBody>
      </p:sp>
      <p:sp>
        <p:nvSpPr>
          <p:cNvPr id="3" name="object 3"/>
          <p:cNvSpPr/>
          <p:nvPr/>
        </p:nvSpPr>
        <p:spPr>
          <a:xfrm>
            <a:off x="551" y="9427905"/>
            <a:ext cx="18287365" cy="859155"/>
          </a:xfrm>
          <a:custGeom>
            <a:avLst/>
            <a:gdLst/>
            <a:ahLst/>
            <a:cxnLst/>
            <a:rect l="l" t="t" r="r" b="b"/>
            <a:pathLst>
              <a:path w="18287365" h="859154">
                <a:moveTo>
                  <a:pt x="0" y="0"/>
                </a:moveTo>
                <a:lnTo>
                  <a:pt x="18286896" y="0"/>
                </a:lnTo>
                <a:lnTo>
                  <a:pt x="18286896" y="859093"/>
                </a:lnTo>
                <a:lnTo>
                  <a:pt x="0" y="859093"/>
                </a:lnTo>
                <a:lnTo>
                  <a:pt x="0" y="0"/>
                </a:lnTo>
                <a:close/>
              </a:path>
            </a:pathLst>
          </a:custGeom>
          <a:solidFill>
            <a:srgbClr val="177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6000" y="8876424"/>
            <a:ext cx="39973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54" dirty="0">
                <a:latin typeface="Calibri"/>
                <a:cs typeface="Calibri"/>
              </a:rPr>
              <a:t>Presented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320" dirty="0">
                <a:latin typeface="Calibri"/>
                <a:cs typeface="Calibri"/>
              </a:rPr>
              <a:t>By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270" dirty="0">
                <a:latin typeface="Calibri"/>
                <a:cs typeface="Calibri"/>
              </a:rPr>
              <a:t>Rodney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spc="275" dirty="0">
                <a:latin typeface="Calibri"/>
                <a:cs typeface="Calibri"/>
              </a:rPr>
              <a:t>Brown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36990" y="8880170"/>
            <a:ext cx="935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85" dirty="0">
                <a:latin typeface="Calibri"/>
                <a:cs typeface="Calibri"/>
              </a:rPr>
              <a:t>Page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01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7267575" cy="3752850"/>
          </a:xfrm>
          <a:custGeom>
            <a:avLst/>
            <a:gdLst/>
            <a:ahLst/>
            <a:cxnLst/>
            <a:rect l="l" t="t" r="r" b="b"/>
            <a:pathLst>
              <a:path w="7267575" h="3752850">
                <a:moveTo>
                  <a:pt x="7267574" y="3752846"/>
                </a:moveTo>
                <a:lnTo>
                  <a:pt x="0" y="3752846"/>
                </a:lnTo>
                <a:lnTo>
                  <a:pt x="0" y="0"/>
                </a:lnTo>
                <a:lnTo>
                  <a:pt x="7267574" y="0"/>
                </a:lnTo>
                <a:lnTo>
                  <a:pt x="7267574" y="3752846"/>
                </a:lnTo>
                <a:close/>
              </a:path>
            </a:pathLst>
          </a:custGeom>
          <a:solidFill>
            <a:srgbClr val="177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5" y="1178740"/>
            <a:ext cx="6020435" cy="1198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700" spc="-290" dirty="0"/>
              <a:t>CONTACT</a:t>
            </a:r>
            <a:r>
              <a:rPr sz="7700" spc="-275" dirty="0"/>
              <a:t> </a:t>
            </a:r>
            <a:r>
              <a:rPr sz="7700" spc="-660" dirty="0"/>
              <a:t>US</a:t>
            </a:r>
            <a:endParaRPr sz="7700"/>
          </a:p>
        </p:txBody>
      </p:sp>
      <p:grpSp>
        <p:nvGrpSpPr>
          <p:cNvPr id="4" name="object 4"/>
          <p:cNvGrpSpPr/>
          <p:nvPr/>
        </p:nvGrpSpPr>
        <p:grpSpPr>
          <a:xfrm>
            <a:off x="0" y="23815"/>
            <a:ext cx="18288000" cy="3733800"/>
            <a:chOff x="0" y="23815"/>
            <a:chExt cx="18288000" cy="3733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5983" y="23815"/>
              <a:ext cx="11020424" cy="37147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743048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8692701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427912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337097" y="8880176"/>
            <a:ext cx="935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85" dirty="0">
                <a:latin typeface="Calibri"/>
                <a:cs typeface="Calibri"/>
              </a:rPr>
              <a:t>Page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88208" y="3992619"/>
            <a:ext cx="12588240" cy="267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algn="ctr">
              <a:lnSpc>
                <a:spcPct val="100000"/>
              </a:lnSpc>
              <a:spcBef>
                <a:spcPts val="100"/>
              </a:spcBef>
            </a:pPr>
            <a:r>
              <a:rPr sz="4350" spc="190" dirty="0">
                <a:latin typeface="Trebuchet MS"/>
                <a:cs typeface="Trebuchet MS"/>
              </a:rPr>
              <a:t>Send</a:t>
            </a:r>
            <a:r>
              <a:rPr sz="4350" spc="-75" dirty="0">
                <a:latin typeface="Trebuchet MS"/>
                <a:cs typeface="Trebuchet MS"/>
              </a:rPr>
              <a:t> </a:t>
            </a:r>
            <a:r>
              <a:rPr sz="4350" dirty="0">
                <a:latin typeface="Trebuchet MS"/>
                <a:cs typeface="Trebuchet MS"/>
              </a:rPr>
              <a:t>Letter</a:t>
            </a:r>
            <a:r>
              <a:rPr sz="4350" spc="-70" dirty="0">
                <a:latin typeface="Trebuchet MS"/>
                <a:cs typeface="Trebuchet MS"/>
              </a:rPr>
              <a:t> </a:t>
            </a:r>
            <a:r>
              <a:rPr sz="4350" spc="75" dirty="0">
                <a:latin typeface="Trebuchet MS"/>
                <a:cs typeface="Trebuchet MS"/>
              </a:rPr>
              <a:t>of</a:t>
            </a:r>
            <a:r>
              <a:rPr sz="4350" spc="-70" dirty="0">
                <a:latin typeface="Trebuchet MS"/>
                <a:cs typeface="Trebuchet MS"/>
              </a:rPr>
              <a:t> </a:t>
            </a:r>
            <a:r>
              <a:rPr sz="4350" spc="45" dirty="0">
                <a:latin typeface="Trebuchet MS"/>
                <a:cs typeface="Trebuchet MS"/>
              </a:rPr>
              <a:t>Interest</a:t>
            </a:r>
            <a:r>
              <a:rPr sz="4350" spc="-70" dirty="0">
                <a:latin typeface="Trebuchet MS"/>
                <a:cs typeface="Trebuchet MS"/>
              </a:rPr>
              <a:t> </a:t>
            </a:r>
            <a:r>
              <a:rPr sz="4350" dirty="0">
                <a:latin typeface="Trebuchet MS"/>
                <a:cs typeface="Trebuchet MS"/>
              </a:rPr>
              <a:t>(LOI)</a:t>
            </a:r>
            <a:r>
              <a:rPr sz="4350" spc="-70" dirty="0">
                <a:latin typeface="Trebuchet MS"/>
                <a:cs typeface="Trebuchet MS"/>
              </a:rPr>
              <a:t> </a:t>
            </a:r>
            <a:r>
              <a:rPr sz="4350" spc="100" dirty="0">
                <a:latin typeface="Trebuchet MS"/>
                <a:cs typeface="Trebuchet MS"/>
              </a:rPr>
              <a:t>to</a:t>
            </a:r>
            <a:endParaRPr sz="4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5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79"/>
              </a:spcBef>
            </a:pPr>
            <a:r>
              <a:rPr sz="5050" spc="180" dirty="0">
                <a:latin typeface="Trebuchet MS"/>
                <a:cs typeface="Trebuchet MS"/>
                <a:hlinkClick r:id="rId3"/>
              </a:rPr>
              <a:t>Rodney@newlifeglobaldeveolpment.com</a:t>
            </a:r>
            <a:endParaRPr sz="5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8707120"/>
            <a:chOff x="0" y="0"/>
            <a:chExt cx="18288000" cy="8707120"/>
          </a:xfrm>
        </p:grpSpPr>
        <p:sp>
          <p:nvSpPr>
            <p:cNvPr id="3" name="object 3"/>
            <p:cNvSpPr/>
            <p:nvPr/>
          </p:nvSpPr>
          <p:spPr>
            <a:xfrm>
              <a:off x="11" y="0"/>
              <a:ext cx="11449050" cy="3724275"/>
            </a:xfrm>
            <a:custGeom>
              <a:avLst/>
              <a:gdLst/>
              <a:ahLst/>
              <a:cxnLst/>
              <a:rect l="l" t="t" r="r" b="b"/>
              <a:pathLst>
                <a:path w="11449050" h="3724275">
                  <a:moveTo>
                    <a:pt x="11449025" y="3724274"/>
                  </a:moveTo>
                  <a:lnTo>
                    <a:pt x="0" y="3724274"/>
                  </a:lnTo>
                  <a:lnTo>
                    <a:pt x="0" y="0"/>
                  </a:lnTo>
                  <a:lnTo>
                    <a:pt x="11449025" y="0"/>
                  </a:lnTo>
                  <a:lnTo>
                    <a:pt x="11449025" y="3724274"/>
                  </a:lnTo>
                  <a:close/>
                </a:path>
              </a:pathLst>
            </a:custGeom>
            <a:solidFill>
              <a:srgbClr val="177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743047"/>
              <a:ext cx="11373485" cy="0"/>
            </a:xfrm>
            <a:custGeom>
              <a:avLst/>
              <a:gdLst/>
              <a:ahLst/>
              <a:cxnLst/>
              <a:rect l="l" t="t" r="r" b="b"/>
              <a:pathLst>
                <a:path w="11373485">
                  <a:moveTo>
                    <a:pt x="0" y="0"/>
                  </a:moveTo>
                  <a:lnTo>
                    <a:pt x="1137286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63339" y="0"/>
              <a:ext cx="6924659" cy="86677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8692702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49001" y="992"/>
              <a:ext cx="0" cy="8706485"/>
            </a:xfrm>
            <a:custGeom>
              <a:avLst/>
              <a:gdLst/>
              <a:ahLst/>
              <a:cxnLst/>
              <a:rect l="l" t="t" r="r" b="b"/>
              <a:pathLst>
                <a:path h="8706485">
                  <a:moveTo>
                    <a:pt x="0" y="8705949"/>
                  </a:moveTo>
                  <a:lnTo>
                    <a:pt x="0" y="0"/>
                  </a:lnTo>
                </a:path>
              </a:pathLst>
            </a:custGeom>
            <a:ln w="2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65301"/>
              <a:ext cx="11325860" cy="0"/>
            </a:xfrm>
            <a:custGeom>
              <a:avLst/>
              <a:gdLst/>
              <a:ahLst/>
              <a:cxnLst/>
              <a:rect l="l" t="t" r="r" b="b"/>
              <a:pathLst>
                <a:path w="11325860">
                  <a:moveTo>
                    <a:pt x="0" y="0"/>
                  </a:moveTo>
                  <a:lnTo>
                    <a:pt x="1132524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596912"/>
              <a:ext cx="11325860" cy="0"/>
            </a:xfrm>
            <a:custGeom>
              <a:avLst/>
              <a:gdLst/>
              <a:ahLst/>
              <a:cxnLst/>
              <a:rect l="l" t="t" r="r" b="b"/>
              <a:pathLst>
                <a:path w="11325860">
                  <a:moveTo>
                    <a:pt x="0" y="0"/>
                  </a:moveTo>
                  <a:lnTo>
                    <a:pt x="1132524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9671" y="4227493"/>
              <a:ext cx="123824" cy="123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9671" y="4875193"/>
              <a:ext cx="123824" cy="123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9671" y="6170593"/>
              <a:ext cx="123824" cy="1238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9671" y="7465993"/>
              <a:ext cx="123824" cy="12382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16000" y="8880170"/>
            <a:ext cx="3207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0" dirty="0">
                <a:latin typeface="Calibri"/>
                <a:cs typeface="Calibri"/>
              </a:rPr>
              <a:t>newlifeglobaldevelopment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1147" y="3833774"/>
            <a:ext cx="8852535" cy="45593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3000" spc="425" dirty="0">
                <a:latin typeface="Calibri"/>
                <a:cs typeface="Calibri"/>
              </a:rPr>
              <a:t>Born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455" dirty="0">
                <a:latin typeface="Calibri"/>
                <a:cs typeface="Calibri"/>
              </a:rPr>
              <a:t>and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35" dirty="0">
                <a:latin typeface="Calibri"/>
                <a:cs typeface="Calibri"/>
              </a:rPr>
              <a:t>raised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10" dirty="0">
                <a:latin typeface="Calibri"/>
                <a:cs typeface="Calibri"/>
              </a:rPr>
              <a:t>in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445" dirty="0">
                <a:latin typeface="Calibri"/>
                <a:cs typeface="Calibri"/>
              </a:rPr>
              <a:t>Chicago</a:t>
            </a:r>
            <a:endParaRPr sz="3000">
              <a:latin typeface="Calibri"/>
              <a:cs typeface="Calibri"/>
            </a:endParaRPr>
          </a:p>
          <a:p>
            <a:pPr marL="12700" marR="495934">
              <a:lnSpc>
                <a:spcPts val="5100"/>
              </a:lnSpc>
              <a:spcBef>
                <a:spcPts val="420"/>
              </a:spcBef>
            </a:pPr>
            <a:r>
              <a:rPr sz="3000" spc="365" dirty="0">
                <a:latin typeface="Calibri"/>
                <a:cs typeface="Calibri"/>
              </a:rPr>
              <a:t>Over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204" dirty="0">
                <a:latin typeface="Calibri"/>
                <a:cs typeface="Calibri"/>
              </a:rPr>
              <a:t>25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325" dirty="0">
                <a:latin typeface="Calibri"/>
                <a:cs typeface="Calibri"/>
              </a:rPr>
              <a:t>years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10" dirty="0">
                <a:latin typeface="Calibri"/>
                <a:cs typeface="Calibri"/>
              </a:rPr>
              <a:t>in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375" dirty="0">
                <a:latin typeface="Calibri"/>
                <a:cs typeface="Calibri"/>
              </a:rPr>
              <a:t>Real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75" dirty="0">
                <a:latin typeface="Calibri"/>
                <a:cs typeface="Calibri"/>
              </a:rPr>
              <a:t>Estate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425" dirty="0">
                <a:latin typeface="Calibri"/>
                <a:cs typeface="Calibri"/>
              </a:rPr>
              <a:t>Development </a:t>
            </a:r>
            <a:r>
              <a:rPr sz="3000" spc="455" dirty="0">
                <a:latin typeface="Calibri"/>
                <a:cs typeface="Calibri"/>
              </a:rPr>
              <a:t>and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355" dirty="0">
                <a:latin typeface="Calibri"/>
                <a:cs typeface="Calibri"/>
              </a:rPr>
              <a:t>Asset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455" dirty="0">
                <a:latin typeface="Calibri"/>
                <a:cs typeface="Calibri"/>
              </a:rPr>
              <a:t>Management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ts val="5100"/>
              </a:lnSpc>
            </a:pPr>
            <a:r>
              <a:rPr sz="3000" spc="409" dirty="0">
                <a:latin typeface="Calibri"/>
                <a:cs typeface="Calibri"/>
              </a:rPr>
              <a:t>Developed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05" dirty="0">
                <a:latin typeface="Calibri"/>
                <a:cs typeface="Calibri"/>
              </a:rPr>
              <a:t>over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15" dirty="0">
                <a:latin typeface="Calibri"/>
                <a:cs typeface="Calibri"/>
              </a:rPr>
              <a:t>$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409" dirty="0">
                <a:latin typeface="Calibri"/>
                <a:cs typeface="Calibri"/>
              </a:rPr>
              <a:t>200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40" dirty="0">
                <a:latin typeface="Calibri"/>
                <a:cs typeface="Calibri"/>
              </a:rPr>
              <a:t>million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00" dirty="0">
                <a:latin typeface="Calibri"/>
                <a:cs typeface="Calibri"/>
              </a:rPr>
              <a:t>dollars </a:t>
            </a:r>
            <a:r>
              <a:rPr sz="3000" spc="290" dirty="0">
                <a:latin typeface="Calibri"/>
                <a:cs typeface="Calibri"/>
              </a:rPr>
              <a:t>portfolios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225" dirty="0">
                <a:latin typeface="Calibri"/>
                <a:cs typeface="Calibri"/>
              </a:rPr>
              <a:t>for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440" dirty="0">
                <a:latin typeface="Calibri"/>
                <a:cs typeface="Calibri"/>
              </a:rPr>
              <a:t>companies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415" dirty="0">
                <a:latin typeface="Calibri"/>
                <a:cs typeface="Calibri"/>
              </a:rPr>
              <a:t>throughout</a:t>
            </a:r>
            <a:r>
              <a:rPr sz="3000" spc="280" dirty="0">
                <a:latin typeface="Calibri"/>
                <a:cs typeface="Calibri"/>
              </a:rPr>
              <a:t> </a:t>
            </a:r>
            <a:r>
              <a:rPr sz="3000" spc="365" dirty="0">
                <a:latin typeface="Calibri"/>
                <a:cs typeface="Calibri"/>
              </a:rPr>
              <a:t>the</a:t>
            </a:r>
            <a:r>
              <a:rPr sz="3000" spc="275" dirty="0">
                <a:latin typeface="Calibri"/>
                <a:cs typeface="Calibri"/>
              </a:rPr>
              <a:t> U.S </a:t>
            </a:r>
            <a:r>
              <a:rPr sz="3000" spc="365" dirty="0">
                <a:latin typeface="Calibri"/>
                <a:cs typeface="Calibri"/>
              </a:rPr>
              <a:t>Successfully</a:t>
            </a:r>
            <a:r>
              <a:rPr sz="3000" spc="280" dirty="0">
                <a:latin typeface="Calibri"/>
                <a:cs typeface="Calibri"/>
              </a:rPr>
              <a:t> </a:t>
            </a:r>
            <a:r>
              <a:rPr sz="3000" spc="430" dirty="0">
                <a:latin typeface="Calibri"/>
                <a:cs typeface="Calibri"/>
              </a:rPr>
              <a:t>completed</a:t>
            </a:r>
            <a:r>
              <a:rPr sz="3000" spc="280" dirty="0">
                <a:latin typeface="Calibri"/>
                <a:cs typeface="Calibri"/>
              </a:rPr>
              <a:t> </a:t>
            </a:r>
            <a:r>
              <a:rPr sz="3000" spc="305" dirty="0">
                <a:latin typeface="Calibri"/>
                <a:cs typeface="Calibri"/>
              </a:rPr>
              <a:t>over</a:t>
            </a:r>
            <a:r>
              <a:rPr sz="3000" spc="285" dirty="0">
                <a:latin typeface="Calibri"/>
                <a:cs typeface="Calibri"/>
              </a:rPr>
              <a:t> </a:t>
            </a:r>
            <a:r>
              <a:rPr sz="3000" spc="275" dirty="0">
                <a:latin typeface="Calibri"/>
                <a:cs typeface="Calibri"/>
              </a:rPr>
              <a:t>26</a:t>
            </a:r>
            <a:r>
              <a:rPr sz="3000" spc="280" dirty="0">
                <a:latin typeface="Calibri"/>
                <a:cs typeface="Calibri"/>
              </a:rPr>
              <a:t> </a:t>
            </a:r>
            <a:r>
              <a:rPr sz="3000" spc="360" dirty="0">
                <a:latin typeface="Calibri"/>
                <a:cs typeface="Calibri"/>
              </a:rPr>
              <a:t>major </a:t>
            </a:r>
            <a:r>
              <a:rPr sz="3000" spc="420" dirty="0">
                <a:latin typeface="Calibri"/>
                <a:cs typeface="Calibri"/>
              </a:rPr>
              <a:t>development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340" dirty="0">
                <a:latin typeface="Calibri"/>
                <a:cs typeface="Calibri"/>
              </a:rPr>
              <a:t>projects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330" dirty="0">
                <a:latin typeface="Calibri"/>
                <a:cs typeface="Calibri"/>
              </a:rPr>
              <a:t>nationwide.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382455"/>
            <a:ext cx="18288000" cy="904875"/>
          </a:xfrm>
          <a:custGeom>
            <a:avLst/>
            <a:gdLst/>
            <a:ahLst/>
            <a:cxnLst/>
            <a:rect l="l" t="t" r="r" b="b"/>
            <a:pathLst>
              <a:path w="18288000" h="904875">
                <a:moveTo>
                  <a:pt x="18287999" y="904543"/>
                </a:moveTo>
                <a:lnTo>
                  <a:pt x="0" y="904543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904543"/>
                </a:lnTo>
                <a:close/>
              </a:path>
            </a:pathLst>
          </a:custGeom>
          <a:solidFill>
            <a:srgbClr val="177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10"/>
              </a:spcBef>
            </a:pPr>
            <a:r>
              <a:rPr spc="-360" dirty="0"/>
              <a:t>RODNEY</a:t>
            </a:r>
            <a:r>
              <a:rPr spc="-290" dirty="0"/>
              <a:t> </a:t>
            </a:r>
            <a:r>
              <a:rPr spc="-35" dirty="0"/>
              <a:t>BROWN/</a:t>
            </a:r>
            <a:r>
              <a:rPr spc="-465" dirty="0"/>
              <a:t> </a:t>
            </a:r>
            <a:r>
              <a:rPr spc="-335" dirty="0"/>
              <a:t>CEO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16000" y="1056209"/>
            <a:ext cx="4344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85" dirty="0">
                <a:latin typeface="Calibri"/>
                <a:cs typeface="Calibri"/>
                <a:hlinkClick r:id="rId4"/>
              </a:rPr>
              <a:t>www.newlifeglobaldevelopment.net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91061" y="8880170"/>
            <a:ext cx="981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85" dirty="0">
                <a:latin typeface="Calibri"/>
                <a:cs typeface="Calibri"/>
              </a:rPr>
              <a:t>Page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170" dirty="0">
                <a:latin typeface="Calibri"/>
                <a:cs typeface="Calibri"/>
              </a:rPr>
              <a:t>02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2759" y="8692703"/>
            <a:ext cx="11325860" cy="0"/>
          </a:xfrm>
          <a:custGeom>
            <a:avLst/>
            <a:gdLst/>
            <a:ahLst/>
            <a:cxnLst/>
            <a:rect l="l" t="t" r="r" b="b"/>
            <a:pathLst>
              <a:path w="11325860">
                <a:moveTo>
                  <a:pt x="0" y="0"/>
                </a:moveTo>
                <a:lnTo>
                  <a:pt x="1132524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" y="1639776"/>
            <a:ext cx="18288000" cy="2113280"/>
          </a:xfrm>
          <a:custGeom>
            <a:avLst/>
            <a:gdLst/>
            <a:ahLst/>
            <a:cxnLst/>
            <a:rect l="l" t="t" r="r" b="b"/>
            <a:pathLst>
              <a:path w="18288000" h="2113279">
                <a:moveTo>
                  <a:pt x="0" y="2113075"/>
                </a:moveTo>
                <a:lnTo>
                  <a:pt x="18287901" y="2113075"/>
                </a:lnTo>
                <a:lnTo>
                  <a:pt x="18287901" y="0"/>
                </a:lnTo>
                <a:lnTo>
                  <a:pt x="0" y="0"/>
                </a:lnTo>
                <a:lnTo>
                  <a:pt x="0" y="2113075"/>
                </a:lnTo>
                <a:close/>
              </a:path>
            </a:pathLst>
          </a:custGeom>
          <a:solidFill>
            <a:srgbClr val="177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" y="908164"/>
            <a:ext cx="18288000" cy="646430"/>
          </a:xfrm>
          <a:custGeom>
            <a:avLst/>
            <a:gdLst/>
            <a:ahLst/>
            <a:cxnLst/>
            <a:rect l="l" t="t" r="r" b="b"/>
            <a:pathLst>
              <a:path w="18288000" h="646430">
                <a:moveTo>
                  <a:pt x="0" y="645887"/>
                </a:moveTo>
                <a:lnTo>
                  <a:pt x="18287901" y="645887"/>
                </a:lnTo>
                <a:lnTo>
                  <a:pt x="18287901" y="0"/>
                </a:lnTo>
                <a:lnTo>
                  <a:pt x="0" y="0"/>
                </a:lnTo>
                <a:lnTo>
                  <a:pt x="0" y="645887"/>
                </a:lnTo>
                <a:close/>
              </a:path>
            </a:pathLst>
          </a:custGeom>
          <a:solidFill>
            <a:srgbClr val="177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" y="1"/>
            <a:ext cx="18288000" cy="822960"/>
          </a:xfrm>
          <a:custGeom>
            <a:avLst/>
            <a:gdLst/>
            <a:ahLst/>
            <a:cxnLst/>
            <a:rect l="l" t="t" r="r" b="b"/>
            <a:pathLst>
              <a:path w="18288000" h="822960">
                <a:moveTo>
                  <a:pt x="0" y="822437"/>
                </a:moveTo>
                <a:lnTo>
                  <a:pt x="18287901" y="822437"/>
                </a:lnTo>
                <a:lnTo>
                  <a:pt x="18287901" y="0"/>
                </a:lnTo>
                <a:lnTo>
                  <a:pt x="0" y="0"/>
                </a:lnTo>
                <a:lnTo>
                  <a:pt x="0" y="822437"/>
                </a:lnTo>
                <a:close/>
              </a:path>
            </a:pathLst>
          </a:custGeom>
          <a:solidFill>
            <a:srgbClr val="177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8946" y="3728759"/>
            <a:ext cx="11349355" cy="28575"/>
          </a:xfrm>
          <a:custGeom>
            <a:avLst/>
            <a:gdLst/>
            <a:ahLst/>
            <a:cxnLst/>
            <a:rect l="l" t="t" r="r" b="b"/>
            <a:pathLst>
              <a:path w="11349355" h="28575">
                <a:moveTo>
                  <a:pt x="0" y="0"/>
                </a:moveTo>
                <a:lnTo>
                  <a:pt x="11349052" y="0"/>
                </a:lnTo>
                <a:lnTo>
                  <a:pt x="11349052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991"/>
            <a:ext cx="18288000" cy="10286365"/>
            <a:chOff x="0" y="991"/>
            <a:chExt cx="18288000" cy="10286365"/>
          </a:xfrm>
        </p:grpSpPr>
        <p:sp>
          <p:nvSpPr>
            <p:cNvPr id="8" name="object 8"/>
            <p:cNvSpPr/>
            <p:nvPr/>
          </p:nvSpPr>
          <p:spPr>
            <a:xfrm>
              <a:off x="0" y="822439"/>
              <a:ext cx="18288000" cy="85725"/>
            </a:xfrm>
            <a:custGeom>
              <a:avLst/>
              <a:gdLst/>
              <a:ahLst/>
              <a:cxnLst/>
              <a:rect l="l" t="t" r="r" b="b"/>
              <a:pathLst>
                <a:path w="18288000" h="85725">
                  <a:moveTo>
                    <a:pt x="0" y="0"/>
                  </a:moveTo>
                  <a:lnTo>
                    <a:pt x="18287998" y="0"/>
                  </a:lnTo>
                  <a:lnTo>
                    <a:pt x="18287998" y="85724"/>
                  </a:lnTo>
                  <a:lnTo>
                    <a:pt x="0" y="85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38897" y="991"/>
              <a:ext cx="0" cy="8706485"/>
            </a:xfrm>
            <a:custGeom>
              <a:avLst/>
              <a:gdLst/>
              <a:ahLst/>
              <a:cxnLst/>
              <a:rect l="l" t="t" r="r" b="b"/>
              <a:pathLst>
                <a:path h="8706485">
                  <a:moveTo>
                    <a:pt x="0" y="8705949"/>
                  </a:moveTo>
                  <a:lnTo>
                    <a:pt x="0" y="0"/>
                  </a:lnTo>
                </a:path>
              </a:pathLst>
            </a:custGeom>
            <a:ln w="2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596913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7998" y="0"/>
                  </a:lnTo>
                </a:path>
              </a:pathLst>
            </a:custGeom>
            <a:ln w="85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69981"/>
              <a:ext cx="7366961" cy="76170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4" y="9258301"/>
              <a:ext cx="18287365" cy="1028700"/>
            </a:xfrm>
            <a:custGeom>
              <a:avLst/>
              <a:gdLst/>
              <a:ahLst/>
              <a:cxnLst/>
              <a:rect l="l" t="t" r="r" b="b"/>
              <a:pathLst>
                <a:path w="18287365" h="1028700">
                  <a:moveTo>
                    <a:pt x="0" y="0"/>
                  </a:moveTo>
                  <a:lnTo>
                    <a:pt x="18287010" y="0"/>
                  </a:lnTo>
                  <a:lnTo>
                    <a:pt x="18287010" y="1028698"/>
                  </a:lnTo>
                  <a:lnTo>
                    <a:pt x="0" y="1028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7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291109" y="8880171"/>
            <a:ext cx="981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85" dirty="0">
                <a:latin typeface="Calibri"/>
                <a:cs typeface="Calibri"/>
              </a:rPr>
              <a:t>Page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170" dirty="0">
                <a:latin typeface="Calibri"/>
                <a:cs typeface="Calibri"/>
              </a:rPr>
              <a:t>03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1056210"/>
            <a:ext cx="4344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85" dirty="0">
                <a:latin typeface="Calibri"/>
                <a:cs typeface="Calibri"/>
                <a:hlinkClick r:id="rId3"/>
              </a:rPr>
              <a:t>www.newlifeglobaldevelopment.net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757719" y="1056210"/>
            <a:ext cx="3207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0" dirty="0">
                <a:latin typeface="Calibri"/>
                <a:cs typeface="Calibri"/>
              </a:rPr>
              <a:t>newlifeglobaldevelopment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523220">
              <a:lnSpc>
                <a:spcPct val="100000"/>
              </a:lnSpc>
              <a:spcBef>
                <a:spcPts val="110"/>
              </a:spcBef>
            </a:pPr>
            <a:r>
              <a:rPr dirty="0"/>
              <a:t>WHO</a:t>
            </a:r>
            <a:r>
              <a:rPr spc="-420" dirty="0"/>
              <a:t> </a:t>
            </a:r>
            <a:r>
              <a:rPr spc="-10" dirty="0"/>
              <a:t>WE</a:t>
            </a:r>
            <a:r>
              <a:rPr spc="-420" dirty="0"/>
              <a:t> </a:t>
            </a:r>
            <a:r>
              <a:rPr spc="-645" dirty="0"/>
              <a:t>ARE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930275" algn="l"/>
                <a:tab pos="2023110" algn="l"/>
                <a:tab pos="2847975" algn="l"/>
                <a:tab pos="5665470" algn="l"/>
              </a:tabLst>
            </a:pPr>
            <a:r>
              <a:rPr spc="130" dirty="0"/>
              <a:t>WE</a:t>
            </a:r>
            <a:r>
              <a:rPr dirty="0"/>
              <a:t>	</a:t>
            </a:r>
            <a:r>
              <a:rPr spc="-25" dirty="0"/>
              <a:t>ARE</a:t>
            </a:r>
            <a:r>
              <a:rPr dirty="0"/>
              <a:t>	</a:t>
            </a:r>
            <a:r>
              <a:rPr spc="35" dirty="0"/>
              <a:t>AN</a:t>
            </a:r>
            <a:r>
              <a:rPr dirty="0"/>
              <a:t>	</a:t>
            </a:r>
            <a:r>
              <a:rPr spc="280" dirty="0"/>
              <a:t>ECONOMIC</a:t>
            </a:r>
            <a:r>
              <a:rPr dirty="0"/>
              <a:t>	</a:t>
            </a:r>
            <a:r>
              <a:rPr spc="200" dirty="0"/>
              <a:t>DEVELOPMENT</a:t>
            </a: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2575560" algn="l"/>
                <a:tab pos="4291965" algn="l"/>
                <a:tab pos="4968240" algn="l"/>
                <a:tab pos="6034405" algn="l"/>
                <a:tab pos="8387715" algn="l"/>
              </a:tabLst>
            </a:pPr>
            <a:r>
              <a:rPr spc="220" dirty="0"/>
              <a:t>COMPANY</a:t>
            </a:r>
            <a:r>
              <a:rPr dirty="0"/>
              <a:t>	</a:t>
            </a:r>
            <a:r>
              <a:rPr spc="50" dirty="0"/>
              <a:t>BASED</a:t>
            </a:r>
            <a:r>
              <a:rPr dirty="0"/>
              <a:t>	</a:t>
            </a:r>
            <a:r>
              <a:rPr spc="180" dirty="0"/>
              <a:t>IN</a:t>
            </a:r>
            <a:r>
              <a:rPr dirty="0"/>
              <a:t>	</a:t>
            </a:r>
            <a:r>
              <a:rPr spc="-25" dirty="0"/>
              <a:t>LOS</a:t>
            </a:r>
            <a:r>
              <a:rPr dirty="0"/>
              <a:t>	</a:t>
            </a:r>
            <a:r>
              <a:rPr spc="110" dirty="0"/>
              <a:t>ANGELES</a:t>
            </a:r>
            <a:r>
              <a:rPr dirty="0"/>
              <a:t>	</a:t>
            </a:r>
            <a:r>
              <a:rPr spc="295" dirty="0"/>
              <a:t>WITH</a:t>
            </a:r>
          </a:p>
          <a:p>
            <a:pPr marL="12700" marR="5080">
              <a:lnSpc>
                <a:spcPct val="123100"/>
              </a:lnSpc>
              <a:tabLst>
                <a:tab pos="1429385" algn="l"/>
                <a:tab pos="2244090" algn="l"/>
                <a:tab pos="2919730" algn="l"/>
                <a:tab pos="4382770" algn="l"/>
                <a:tab pos="6014085" algn="l"/>
                <a:tab pos="6626859" algn="l"/>
                <a:tab pos="7178675" algn="l"/>
                <a:tab pos="7854950" algn="l"/>
                <a:tab pos="8665210" algn="l"/>
              </a:tabLst>
            </a:pPr>
            <a:r>
              <a:rPr spc="215" dirty="0"/>
              <a:t>OFFICES</a:t>
            </a:r>
            <a:r>
              <a:rPr dirty="0"/>
              <a:t>	</a:t>
            </a:r>
            <a:r>
              <a:rPr spc="180" dirty="0"/>
              <a:t>IN</a:t>
            </a:r>
            <a:r>
              <a:rPr dirty="0"/>
              <a:t>	</a:t>
            </a:r>
            <a:r>
              <a:rPr spc="220" dirty="0"/>
              <a:t>CALIFORNIA</a:t>
            </a:r>
            <a:r>
              <a:rPr dirty="0"/>
              <a:t>	</a:t>
            </a:r>
            <a:r>
              <a:rPr spc="100" dirty="0"/>
              <a:t>AND</a:t>
            </a:r>
            <a:r>
              <a:rPr dirty="0"/>
              <a:t>	</a:t>
            </a:r>
            <a:r>
              <a:rPr spc="180" dirty="0"/>
              <a:t>IN</a:t>
            </a:r>
            <a:r>
              <a:rPr dirty="0"/>
              <a:t>	</a:t>
            </a:r>
            <a:r>
              <a:rPr spc="229" dirty="0"/>
              <a:t>TANZANIA </a:t>
            </a:r>
            <a:r>
              <a:rPr spc="160" dirty="0"/>
              <a:t>THAT</a:t>
            </a:r>
            <a:r>
              <a:rPr dirty="0"/>
              <a:t>	</a:t>
            </a:r>
            <a:r>
              <a:rPr spc="200" dirty="0"/>
              <a:t>FACILIATES</a:t>
            </a:r>
            <a:r>
              <a:rPr dirty="0"/>
              <a:t>	</a:t>
            </a:r>
            <a:r>
              <a:rPr spc="310" dirty="0"/>
              <a:t>IMPORT/</a:t>
            </a:r>
            <a:r>
              <a:rPr dirty="0"/>
              <a:t>	</a:t>
            </a:r>
            <a:r>
              <a:rPr spc="120" dirty="0"/>
              <a:t>EXPORT</a:t>
            </a:r>
            <a:r>
              <a:rPr dirty="0"/>
              <a:t>	</a:t>
            </a:r>
            <a:r>
              <a:rPr spc="100" dirty="0"/>
              <a:t>AND</a:t>
            </a: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1372870" algn="l"/>
                <a:tab pos="3328670" algn="l"/>
              </a:tabLst>
            </a:pPr>
            <a:r>
              <a:rPr spc="-20" dirty="0"/>
              <a:t>REAL</a:t>
            </a:r>
            <a:r>
              <a:rPr dirty="0"/>
              <a:t>	</a:t>
            </a:r>
            <a:r>
              <a:rPr spc="105" dirty="0"/>
              <a:t>ESTATE</a:t>
            </a:r>
            <a:r>
              <a:rPr dirty="0"/>
              <a:t>	</a:t>
            </a:r>
            <a:r>
              <a:rPr spc="200" dirty="0"/>
              <a:t>DEVELOPEMNT</a:t>
            </a:r>
          </a:p>
          <a:p>
            <a:pPr marL="12700" marR="774065">
              <a:lnSpc>
                <a:spcPct val="123100"/>
              </a:lnSpc>
              <a:tabLst>
                <a:tab pos="2298065" algn="l"/>
                <a:tab pos="3989704" algn="l"/>
                <a:tab pos="6471285" algn="l"/>
                <a:tab pos="7576184" algn="l"/>
                <a:tab pos="8526145" algn="l"/>
              </a:tabLst>
            </a:pPr>
            <a:r>
              <a:rPr spc="185" dirty="0"/>
              <a:t>OPPORTUNITIES</a:t>
            </a:r>
            <a:r>
              <a:rPr dirty="0"/>
              <a:t>	</a:t>
            </a:r>
            <a:r>
              <a:rPr spc="180" dirty="0"/>
              <a:t>BETWEEN</a:t>
            </a:r>
            <a:r>
              <a:rPr dirty="0"/>
              <a:t>	</a:t>
            </a:r>
            <a:r>
              <a:rPr spc="130" dirty="0"/>
              <a:t>THE</a:t>
            </a:r>
            <a:r>
              <a:rPr dirty="0"/>
              <a:t>	</a:t>
            </a:r>
            <a:r>
              <a:rPr spc="170" dirty="0"/>
              <a:t>U.</a:t>
            </a:r>
            <a:r>
              <a:rPr spc="-525" dirty="0"/>
              <a:t> </a:t>
            </a:r>
            <a:r>
              <a:rPr spc="-425" dirty="0"/>
              <a:t>S</a:t>
            </a:r>
            <a:r>
              <a:rPr dirty="0"/>
              <a:t>	</a:t>
            </a:r>
            <a:r>
              <a:rPr spc="100" dirty="0"/>
              <a:t>AND </a:t>
            </a:r>
            <a:r>
              <a:rPr spc="200" dirty="0"/>
              <a:t>AFRICAN</a:t>
            </a:r>
            <a:r>
              <a:rPr dirty="0"/>
              <a:t>	</a:t>
            </a:r>
            <a:r>
              <a:rPr spc="135" dirty="0"/>
              <a:t>BUSINESSES.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9451975"/>
            <a:chOff x="0" y="0"/>
            <a:chExt cx="18288000" cy="9451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5239" y="3728757"/>
              <a:ext cx="6962759" cy="49815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" y="0"/>
              <a:ext cx="18288000" cy="3762375"/>
            </a:xfrm>
            <a:custGeom>
              <a:avLst/>
              <a:gdLst/>
              <a:ahLst/>
              <a:cxnLst/>
              <a:rect l="l" t="t" r="r" b="b"/>
              <a:pathLst>
                <a:path w="18288000" h="3762375">
                  <a:moveTo>
                    <a:pt x="18287901" y="3762374"/>
                  </a:moveTo>
                  <a:lnTo>
                    <a:pt x="0" y="3762374"/>
                  </a:lnTo>
                  <a:lnTo>
                    <a:pt x="0" y="0"/>
                  </a:lnTo>
                  <a:lnTo>
                    <a:pt x="18287901" y="0"/>
                  </a:lnTo>
                  <a:lnTo>
                    <a:pt x="18287901" y="3762374"/>
                  </a:lnTo>
                  <a:close/>
                </a:path>
              </a:pathLst>
            </a:custGeom>
            <a:solidFill>
              <a:srgbClr val="177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66857"/>
              <a:ext cx="5638799" cy="49053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6432" y="3766857"/>
              <a:ext cx="5638799" cy="49053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3728757"/>
              <a:ext cx="18288000" cy="28575"/>
            </a:xfrm>
            <a:custGeom>
              <a:avLst/>
              <a:gdLst/>
              <a:ahLst/>
              <a:cxnLst/>
              <a:rect l="l" t="t" r="r" b="b"/>
              <a:pathLst>
                <a:path w="18288000" h="28575">
                  <a:moveTo>
                    <a:pt x="0" y="0"/>
                  </a:moveTo>
                  <a:lnTo>
                    <a:pt x="18288000" y="0"/>
                  </a:lnTo>
                  <a:lnTo>
                    <a:pt x="18288000" y="28574"/>
                  </a:lnTo>
                  <a:lnTo>
                    <a:pt x="0" y="28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692702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48999" y="1612483"/>
              <a:ext cx="0" cy="7839709"/>
            </a:xfrm>
            <a:custGeom>
              <a:avLst/>
              <a:gdLst/>
              <a:ahLst/>
              <a:cxnLst/>
              <a:rect l="l" t="t" r="r" b="b"/>
              <a:pathLst>
                <a:path h="7839709">
                  <a:moveTo>
                    <a:pt x="0" y="7839179"/>
                  </a:moveTo>
                  <a:lnTo>
                    <a:pt x="0" y="0"/>
                  </a:lnTo>
                </a:path>
              </a:pathLst>
            </a:custGeom>
            <a:ln w="285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9427907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582623"/>
              <a:ext cx="18288000" cy="28575"/>
            </a:xfrm>
            <a:custGeom>
              <a:avLst/>
              <a:gdLst/>
              <a:ahLst/>
              <a:cxnLst/>
              <a:rect l="l" t="t" r="r" b="b"/>
              <a:pathLst>
                <a:path w="18288000" h="28575">
                  <a:moveTo>
                    <a:pt x="0" y="0"/>
                  </a:moveTo>
                  <a:lnTo>
                    <a:pt x="18288000" y="0"/>
                  </a:lnTo>
                  <a:lnTo>
                    <a:pt x="18288000" y="28574"/>
                  </a:lnTo>
                  <a:lnTo>
                    <a:pt x="0" y="28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62566" y="1593433"/>
              <a:ext cx="0" cy="7858759"/>
            </a:xfrm>
            <a:custGeom>
              <a:avLst/>
              <a:gdLst/>
              <a:ahLst/>
              <a:cxnLst/>
              <a:rect l="l" t="t" r="r" b="b"/>
              <a:pathLst>
                <a:path h="7858759">
                  <a:moveTo>
                    <a:pt x="0" y="7858229"/>
                  </a:moveTo>
                  <a:lnTo>
                    <a:pt x="0" y="0"/>
                  </a:lnTo>
                </a:path>
              </a:pathLst>
            </a:custGeom>
            <a:ln w="285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832" y="648213"/>
            <a:ext cx="4344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85" dirty="0">
                <a:latin typeface="Calibri"/>
                <a:cs typeface="Calibri"/>
                <a:hlinkClick r:id="rId5"/>
              </a:rPr>
              <a:t>www.newlifeglobaldevelopment.net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68802" y="8880170"/>
            <a:ext cx="1003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85" dirty="0">
                <a:latin typeface="Calibri"/>
                <a:cs typeface="Calibri"/>
              </a:rPr>
              <a:t>Page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270" dirty="0">
                <a:latin typeface="Calibri"/>
                <a:cs typeface="Calibri"/>
              </a:rPr>
              <a:t>04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89820" y="2043306"/>
            <a:ext cx="4648835" cy="1435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ts val="5540"/>
              </a:lnSpc>
              <a:spcBef>
                <a:spcPts val="110"/>
              </a:spcBef>
            </a:pPr>
            <a:r>
              <a:rPr sz="5050" b="1" spc="-290" dirty="0">
                <a:latin typeface="Arial"/>
                <a:cs typeface="Arial"/>
              </a:rPr>
              <a:t>BLACK</a:t>
            </a:r>
            <a:r>
              <a:rPr sz="5050" b="1" spc="-170" dirty="0">
                <a:latin typeface="Arial"/>
                <a:cs typeface="Arial"/>
              </a:rPr>
              <a:t> </a:t>
            </a:r>
            <a:r>
              <a:rPr sz="5050" b="1" spc="-80" dirty="0">
                <a:latin typeface="Arial"/>
                <a:cs typeface="Arial"/>
              </a:rPr>
              <a:t>OWNED</a:t>
            </a:r>
            <a:endParaRPr sz="5050">
              <a:latin typeface="Arial"/>
              <a:cs typeface="Arial"/>
            </a:endParaRPr>
          </a:p>
          <a:p>
            <a:pPr marR="5080" algn="r">
              <a:lnSpc>
                <a:spcPts val="5545"/>
              </a:lnSpc>
            </a:pPr>
            <a:r>
              <a:rPr sz="5050" b="1" spc="-315" dirty="0">
                <a:latin typeface="Arial"/>
                <a:cs typeface="Arial"/>
              </a:rPr>
              <a:t>BANKS</a:t>
            </a:r>
            <a:endParaRPr sz="5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90927" y="1870523"/>
            <a:ext cx="3434715" cy="14319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 marR="5080" indent="346075">
              <a:lnSpc>
                <a:spcPts val="5030"/>
              </a:lnSpc>
              <a:spcBef>
                <a:spcPts val="1115"/>
              </a:spcBef>
            </a:pPr>
            <a:r>
              <a:rPr sz="5000" b="1" spc="-35" dirty="0">
                <a:latin typeface="Arial"/>
                <a:cs typeface="Arial"/>
              </a:rPr>
              <a:t>AFRICAN </a:t>
            </a:r>
            <a:r>
              <a:rPr sz="5000" b="1" spc="-240" dirty="0">
                <a:latin typeface="Arial"/>
                <a:cs typeface="Arial"/>
              </a:rPr>
              <a:t>INVESTORS</a:t>
            </a:r>
            <a:endParaRPr sz="5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3107" y="2036443"/>
            <a:ext cx="5182870" cy="143129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995680" marR="5080" indent="-983615">
              <a:lnSpc>
                <a:spcPts val="5030"/>
              </a:lnSpc>
              <a:spcBef>
                <a:spcPts val="1110"/>
              </a:spcBef>
            </a:pPr>
            <a:r>
              <a:rPr sz="5000" b="1" spc="-430" dirty="0">
                <a:latin typeface="Arial"/>
                <a:cs typeface="Arial"/>
              </a:rPr>
              <a:t>PROSPER</a:t>
            </a:r>
            <a:r>
              <a:rPr sz="5000" b="1" spc="-170" dirty="0">
                <a:latin typeface="Arial"/>
                <a:cs typeface="Arial"/>
              </a:rPr>
              <a:t> AFRICA </a:t>
            </a:r>
            <a:r>
              <a:rPr sz="5000" b="1" spc="-10" dirty="0">
                <a:latin typeface="Arial"/>
                <a:cs typeface="Arial"/>
              </a:rPr>
              <a:t>INITIATIVE</a:t>
            </a:r>
            <a:endParaRPr sz="50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178727" y="372386"/>
            <a:ext cx="5049520" cy="8235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200" spc="-229" dirty="0"/>
              <a:t>OPPORTUNITIES</a:t>
            </a:r>
            <a:endParaRPr sz="5200"/>
          </a:p>
        </p:txBody>
      </p:sp>
      <p:sp>
        <p:nvSpPr>
          <p:cNvPr id="19" name="object 19"/>
          <p:cNvSpPr txBox="1"/>
          <p:nvPr/>
        </p:nvSpPr>
        <p:spPr>
          <a:xfrm>
            <a:off x="14727094" y="648213"/>
            <a:ext cx="3207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0" dirty="0">
                <a:latin typeface="Calibri"/>
                <a:cs typeface="Calibri"/>
              </a:rPr>
              <a:t>newlifeglobaldevelopment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9451975"/>
            <a:chOff x="0" y="3"/>
            <a:chExt cx="18288000" cy="9451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72864" y="3"/>
              <a:ext cx="6915134" cy="86677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743048"/>
              <a:ext cx="11373485" cy="0"/>
            </a:xfrm>
            <a:custGeom>
              <a:avLst/>
              <a:gdLst/>
              <a:ahLst/>
              <a:cxnLst/>
              <a:rect l="l" t="t" r="r" b="b"/>
              <a:pathLst>
                <a:path w="11373485">
                  <a:moveTo>
                    <a:pt x="0" y="0"/>
                  </a:moveTo>
                  <a:lnTo>
                    <a:pt x="1137286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" y="3"/>
              <a:ext cx="11372850" cy="3714750"/>
            </a:xfrm>
            <a:custGeom>
              <a:avLst/>
              <a:gdLst/>
              <a:ahLst/>
              <a:cxnLst/>
              <a:rect l="l" t="t" r="r" b="b"/>
              <a:pathLst>
                <a:path w="11372850" h="3714750">
                  <a:moveTo>
                    <a:pt x="11372803" y="3714750"/>
                  </a:moveTo>
                  <a:lnTo>
                    <a:pt x="0" y="3714750"/>
                  </a:lnTo>
                  <a:lnTo>
                    <a:pt x="0" y="0"/>
                  </a:lnTo>
                  <a:lnTo>
                    <a:pt x="11372803" y="0"/>
                  </a:lnTo>
                  <a:lnTo>
                    <a:pt x="11372803" y="3714750"/>
                  </a:lnTo>
                  <a:close/>
                </a:path>
              </a:pathLst>
            </a:custGeom>
            <a:solidFill>
              <a:srgbClr val="177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49006" y="2787"/>
              <a:ext cx="0" cy="9449435"/>
            </a:xfrm>
            <a:custGeom>
              <a:avLst/>
              <a:gdLst/>
              <a:ahLst/>
              <a:cxnLst/>
              <a:rect l="l" t="t" r="r" b="b"/>
              <a:pathLst>
                <a:path h="9449435">
                  <a:moveTo>
                    <a:pt x="0" y="9448890"/>
                  </a:moveTo>
                  <a:lnTo>
                    <a:pt x="0" y="0"/>
                  </a:lnTo>
                </a:path>
              </a:pathLst>
            </a:custGeom>
            <a:ln w="285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9427913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65304"/>
              <a:ext cx="11325860" cy="0"/>
            </a:xfrm>
            <a:custGeom>
              <a:avLst/>
              <a:gdLst/>
              <a:ahLst/>
              <a:cxnLst/>
              <a:rect l="l" t="t" r="r" b="b"/>
              <a:pathLst>
                <a:path w="11325860">
                  <a:moveTo>
                    <a:pt x="0" y="0"/>
                  </a:moveTo>
                  <a:lnTo>
                    <a:pt x="1132524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596913"/>
              <a:ext cx="11373485" cy="0"/>
            </a:xfrm>
            <a:custGeom>
              <a:avLst/>
              <a:gdLst/>
              <a:ahLst/>
              <a:cxnLst/>
              <a:rect l="l" t="t" r="r" b="b"/>
              <a:pathLst>
                <a:path w="11373485">
                  <a:moveTo>
                    <a:pt x="0" y="0"/>
                  </a:moveTo>
                  <a:lnTo>
                    <a:pt x="1137286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68351" y="1715441"/>
            <a:ext cx="6742430" cy="185420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92860" marR="5080" indent="-1280795">
              <a:lnSpc>
                <a:spcPts val="6530"/>
              </a:lnSpc>
              <a:spcBef>
                <a:spcPts val="1435"/>
              </a:spcBef>
            </a:pPr>
            <a:r>
              <a:rPr sz="6550" spc="-590" dirty="0"/>
              <a:t>PROSPER</a:t>
            </a:r>
            <a:r>
              <a:rPr sz="6550" spc="-215" dirty="0"/>
              <a:t> </a:t>
            </a:r>
            <a:r>
              <a:rPr sz="6550" spc="-310" dirty="0"/>
              <a:t>AFRICA </a:t>
            </a:r>
            <a:r>
              <a:rPr sz="6550" spc="-10" dirty="0"/>
              <a:t>INITIATIVE</a:t>
            </a:r>
            <a:endParaRPr sz="6550"/>
          </a:p>
        </p:txBody>
      </p:sp>
      <p:sp>
        <p:nvSpPr>
          <p:cNvPr id="11" name="object 11"/>
          <p:cNvSpPr txBox="1"/>
          <p:nvPr/>
        </p:nvSpPr>
        <p:spPr>
          <a:xfrm>
            <a:off x="1016000" y="9719054"/>
            <a:ext cx="3207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0" dirty="0">
                <a:latin typeface="Calibri"/>
                <a:cs typeface="Calibri"/>
              </a:rPr>
              <a:t>newlifeglobaldevelopment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000" y="1056210"/>
            <a:ext cx="4344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85" dirty="0">
                <a:latin typeface="Calibri"/>
                <a:cs typeface="Calibri"/>
                <a:hlinkClick r:id="rId3"/>
              </a:rPr>
              <a:t>www.newlifeglobaldevelopment.net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90610" y="8880176"/>
            <a:ext cx="981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85" dirty="0">
                <a:latin typeface="Calibri"/>
                <a:cs typeface="Calibri"/>
              </a:rPr>
              <a:t>Page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175" dirty="0">
                <a:latin typeface="Calibri"/>
                <a:cs typeface="Calibri"/>
              </a:rPr>
              <a:t>05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559" y="3849095"/>
            <a:ext cx="9245600" cy="19246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66750" marR="318135" indent="-616585">
              <a:lnSpc>
                <a:spcPct val="106800"/>
              </a:lnSpc>
              <a:spcBef>
                <a:spcPts val="204"/>
              </a:spcBef>
              <a:buSzPct val="133333"/>
              <a:buFont typeface="Arial"/>
              <a:buAutoNum type="arabicPeriod"/>
              <a:tabLst>
                <a:tab pos="667385" algn="l"/>
              </a:tabLst>
            </a:pPr>
            <a:r>
              <a:rPr sz="3000" spc="335" dirty="0">
                <a:latin typeface="Calibri"/>
                <a:cs typeface="Calibri"/>
              </a:rPr>
              <a:t>Goal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240" dirty="0">
                <a:latin typeface="Calibri"/>
                <a:cs typeface="Calibri"/>
              </a:rPr>
              <a:t>is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280" dirty="0">
                <a:latin typeface="Calibri"/>
                <a:cs typeface="Calibri"/>
              </a:rPr>
              <a:t>to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355" dirty="0">
                <a:latin typeface="Calibri"/>
                <a:cs typeface="Calibri"/>
              </a:rPr>
              <a:t>increase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345" dirty="0">
                <a:latin typeface="Calibri"/>
                <a:cs typeface="Calibri"/>
              </a:rPr>
              <a:t>trade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455" dirty="0">
                <a:latin typeface="Calibri"/>
                <a:cs typeface="Calibri"/>
              </a:rPr>
              <a:t>and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385" dirty="0">
                <a:latin typeface="Calibri"/>
                <a:cs typeface="Calibri"/>
              </a:rPr>
              <a:t>investments </a:t>
            </a:r>
            <a:r>
              <a:rPr sz="3000" spc="420" dirty="0">
                <a:latin typeface="Calibri"/>
                <a:cs typeface="Calibri"/>
              </a:rPr>
              <a:t>between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340" dirty="0">
                <a:latin typeface="Calibri"/>
                <a:cs typeface="Calibri"/>
              </a:rPr>
              <a:t>African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60" dirty="0">
                <a:latin typeface="Calibri"/>
                <a:cs typeface="Calibri"/>
              </a:rPr>
              <a:t>nations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455" dirty="0">
                <a:latin typeface="Calibri"/>
                <a:cs typeface="Calibri"/>
              </a:rPr>
              <a:t>and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65" dirty="0">
                <a:latin typeface="Calibri"/>
                <a:cs typeface="Calibri"/>
              </a:rPr>
              <a:t>the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275" dirty="0">
                <a:latin typeface="Calibri"/>
                <a:cs typeface="Calibri"/>
              </a:rPr>
              <a:t>U.S</a:t>
            </a:r>
            <a:endParaRPr sz="3000">
              <a:latin typeface="Calibri"/>
              <a:cs typeface="Calibri"/>
            </a:endParaRPr>
          </a:p>
          <a:p>
            <a:pPr marL="617220" indent="-567055">
              <a:lnSpc>
                <a:spcPct val="100000"/>
              </a:lnSpc>
              <a:spcBef>
                <a:spcPts val="994"/>
              </a:spcBef>
              <a:buSzPct val="148148"/>
              <a:buFont typeface="Arial"/>
              <a:buAutoNum type="arabicPeriod"/>
              <a:tabLst>
                <a:tab pos="617855" algn="l"/>
              </a:tabLst>
            </a:pPr>
            <a:r>
              <a:rPr sz="2700" spc="275" dirty="0">
                <a:latin typeface="Calibri"/>
                <a:cs typeface="Calibri"/>
              </a:rPr>
              <a:t>Offers</a:t>
            </a:r>
            <a:r>
              <a:rPr sz="2700" spc="240" dirty="0">
                <a:latin typeface="Calibri"/>
                <a:cs typeface="Calibri"/>
              </a:rPr>
              <a:t> </a:t>
            </a:r>
            <a:r>
              <a:rPr sz="2700" spc="270" dirty="0">
                <a:latin typeface="Calibri"/>
                <a:cs typeface="Calibri"/>
              </a:rPr>
              <a:t>U.S</a:t>
            </a:r>
            <a:r>
              <a:rPr sz="2700" spc="245" dirty="0">
                <a:latin typeface="Calibri"/>
                <a:cs typeface="Calibri"/>
              </a:rPr>
              <a:t> </a:t>
            </a:r>
            <a:r>
              <a:rPr sz="2700" spc="400" dirty="0">
                <a:latin typeface="Calibri"/>
                <a:cs typeface="Calibri"/>
              </a:rPr>
              <a:t>government</a:t>
            </a:r>
            <a:r>
              <a:rPr sz="2700" spc="245" dirty="0">
                <a:latin typeface="Calibri"/>
                <a:cs typeface="Calibri"/>
              </a:rPr>
              <a:t> </a:t>
            </a:r>
            <a:r>
              <a:rPr sz="2700" spc="325" dirty="0">
                <a:latin typeface="Calibri"/>
                <a:cs typeface="Calibri"/>
              </a:rPr>
              <a:t>resources</a:t>
            </a:r>
            <a:r>
              <a:rPr sz="2700" spc="245" dirty="0">
                <a:latin typeface="Calibri"/>
                <a:cs typeface="Calibri"/>
              </a:rPr>
              <a:t> </a:t>
            </a:r>
            <a:r>
              <a:rPr sz="2700" spc="315" dirty="0">
                <a:latin typeface="Calibri"/>
                <a:cs typeface="Calibri"/>
              </a:rPr>
              <a:t>that</a:t>
            </a:r>
            <a:r>
              <a:rPr sz="2700" spc="240" dirty="0">
                <a:latin typeface="Calibri"/>
                <a:cs typeface="Calibri"/>
              </a:rPr>
              <a:t> </a:t>
            </a:r>
            <a:r>
              <a:rPr sz="2700" spc="229" dirty="0">
                <a:latin typeface="Calibri"/>
                <a:cs typeface="Calibri"/>
              </a:rPr>
              <a:t>will</a:t>
            </a:r>
            <a:r>
              <a:rPr sz="2700" spc="245" dirty="0">
                <a:latin typeface="Calibri"/>
                <a:cs typeface="Calibri"/>
              </a:rPr>
              <a:t> </a:t>
            </a:r>
            <a:r>
              <a:rPr sz="2700" spc="310" dirty="0">
                <a:latin typeface="Calibri"/>
                <a:cs typeface="Calibri"/>
              </a:rPr>
              <a:t>aid</a:t>
            </a:r>
            <a:r>
              <a:rPr sz="2700" spc="245" dirty="0">
                <a:latin typeface="Calibri"/>
                <a:cs typeface="Calibri"/>
              </a:rPr>
              <a:t> </a:t>
            </a:r>
            <a:r>
              <a:rPr sz="2700" spc="254" dirty="0">
                <a:latin typeface="Calibri"/>
                <a:cs typeface="Calibri"/>
              </a:rPr>
              <a:t>in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1659" y="5714922"/>
            <a:ext cx="9762490" cy="342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120" marR="504190">
              <a:lnSpc>
                <a:spcPct val="115700"/>
              </a:lnSpc>
              <a:spcBef>
                <a:spcPts val="100"/>
              </a:spcBef>
            </a:pPr>
            <a:r>
              <a:rPr sz="2700" spc="330" dirty="0">
                <a:latin typeface="Calibri"/>
                <a:cs typeface="Calibri"/>
              </a:rPr>
              <a:t>the</a:t>
            </a:r>
            <a:r>
              <a:rPr sz="2700" spc="240" dirty="0">
                <a:latin typeface="Calibri"/>
                <a:cs typeface="Calibri"/>
              </a:rPr>
              <a:t> </a:t>
            </a:r>
            <a:r>
              <a:rPr sz="2700" spc="409" dirty="0">
                <a:latin typeface="Calibri"/>
                <a:cs typeface="Calibri"/>
              </a:rPr>
              <a:t>advancement</a:t>
            </a:r>
            <a:r>
              <a:rPr sz="2700" spc="245" dirty="0">
                <a:latin typeface="Calibri"/>
                <a:cs typeface="Calibri"/>
              </a:rPr>
              <a:t> </a:t>
            </a:r>
            <a:r>
              <a:rPr sz="2700" spc="320" dirty="0">
                <a:latin typeface="Calibri"/>
                <a:cs typeface="Calibri"/>
              </a:rPr>
              <a:t>within</a:t>
            </a:r>
            <a:r>
              <a:rPr sz="2700" spc="245" dirty="0">
                <a:latin typeface="Calibri"/>
                <a:cs typeface="Calibri"/>
              </a:rPr>
              <a:t> </a:t>
            </a:r>
            <a:r>
              <a:rPr sz="2700" spc="345" dirty="0">
                <a:latin typeface="Calibri"/>
                <a:cs typeface="Calibri"/>
              </a:rPr>
              <a:t>key</a:t>
            </a:r>
            <a:r>
              <a:rPr sz="2700" spc="240" dirty="0">
                <a:latin typeface="Calibri"/>
                <a:cs typeface="Calibri"/>
              </a:rPr>
              <a:t> </a:t>
            </a:r>
            <a:r>
              <a:rPr sz="2700" spc="305" dirty="0">
                <a:latin typeface="Calibri"/>
                <a:cs typeface="Calibri"/>
              </a:rPr>
              <a:t>sectors</a:t>
            </a:r>
            <a:r>
              <a:rPr sz="2700" spc="245" dirty="0">
                <a:latin typeface="Calibri"/>
                <a:cs typeface="Calibri"/>
              </a:rPr>
              <a:t> </a:t>
            </a:r>
            <a:r>
              <a:rPr sz="2700" spc="405" dirty="0">
                <a:latin typeface="Calibri"/>
                <a:cs typeface="Calibri"/>
              </a:rPr>
              <a:t>such</a:t>
            </a:r>
            <a:r>
              <a:rPr sz="2700" spc="245" dirty="0">
                <a:latin typeface="Calibri"/>
                <a:cs typeface="Calibri"/>
              </a:rPr>
              <a:t> </a:t>
            </a:r>
            <a:r>
              <a:rPr sz="2700" spc="165" dirty="0">
                <a:latin typeface="Calibri"/>
                <a:cs typeface="Calibri"/>
              </a:rPr>
              <a:t>as, </a:t>
            </a:r>
            <a:r>
              <a:rPr sz="2700" spc="340" dirty="0">
                <a:latin typeface="Calibri"/>
                <a:cs typeface="Calibri"/>
              </a:rPr>
              <a:t>clean</a:t>
            </a:r>
            <a:r>
              <a:rPr sz="2700" spc="240" dirty="0">
                <a:latin typeface="Calibri"/>
                <a:cs typeface="Calibri"/>
              </a:rPr>
              <a:t> </a:t>
            </a:r>
            <a:r>
              <a:rPr sz="2700" spc="310" dirty="0">
                <a:latin typeface="Calibri"/>
                <a:cs typeface="Calibri"/>
              </a:rPr>
              <a:t>energy,</a:t>
            </a:r>
            <a:r>
              <a:rPr sz="2700" spc="240" dirty="0">
                <a:latin typeface="Calibri"/>
                <a:cs typeface="Calibri"/>
              </a:rPr>
              <a:t> </a:t>
            </a:r>
            <a:r>
              <a:rPr sz="2700" spc="300" dirty="0">
                <a:latin typeface="Calibri"/>
                <a:cs typeface="Calibri"/>
              </a:rPr>
              <a:t>healthcare,</a:t>
            </a:r>
            <a:r>
              <a:rPr sz="2700" spc="240" dirty="0">
                <a:latin typeface="Calibri"/>
                <a:cs typeface="Calibri"/>
              </a:rPr>
              <a:t> </a:t>
            </a:r>
            <a:r>
              <a:rPr sz="2700" spc="310" dirty="0">
                <a:latin typeface="Calibri"/>
                <a:cs typeface="Calibri"/>
              </a:rPr>
              <a:t>digital</a:t>
            </a:r>
            <a:r>
              <a:rPr sz="2700" spc="240" dirty="0">
                <a:latin typeface="Calibri"/>
                <a:cs typeface="Calibri"/>
              </a:rPr>
              <a:t> </a:t>
            </a:r>
            <a:r>
              <a:rPr sz="2700" spc="365" dirty="0">
                <a:latin typeface="Calibri"/>
                <a:cs typeface="Calibri"/>
              </a:rPr>
              <a:t>technology</a:t>
            </a:r>
            <a:r>
              <a:rPr sz="2700" spc="240" dirty="0">
                <a:latin typeface="Calibri"/>
                <a:cs typeface="Calibri"/>
              </a:rPr>
              <a:t> </a:t>
            </a:r>
            <a:r>
              <a:rPr sz="2700" spc="385" dirty="0">
                <a:latin typeface="Calibri"/>
                <a:cs typeface="Calibri"/>
              </a:rPr>
              <a:t>and </a:t>
            </a:r>
            <a:r>
              <a:rPr sz="2700" spc="420" dirty="0">
                <a:latin typeface="Calibri"/>
                <a:cs typeface="Calibri"/>
              </a:rPr>
              <a:t>mining</a:t>
            </a:r>
            <a:endParaRPr sz="2700">
              <a:latin typeface="Calibri"/>
              <a:cs typeface="Calibri"/>
            </a:endParaRPr>
          </a:p>
          <a:p>
            <a:pPr marL="579120" marR="5080" indent="-567055">
              <a:lnSpc>
                <a:spcPct val="110700"/>
              </a:lnSpc>
              <a:spcBef>
                <a:spcPts val="2130"/>
              </a:spcBef>
              <a:tabLst>
                <a:tab pos="688340" algn="l"/>
              </a:tabLst>
            </a:pPr>
            <a:r>
              <a:rPr sz="6000" b="1" spc="127" baseline="4166" dirty="0">
                <a:latin typeface="Arial"/>
                <a:cs typeface="Arial"/>
              </a:rPr>
              <a:t>3.</a:t>
            </a:r>
            <a:r>
              <a:rPr sz="6000" b="1" baseline="4166" dirty="0">
                <a:latin typeface="Arial"/>
                <a:cs typeface="Arial"/>
              </a:rPr>
              <a:t>		</a:t>
            </a:r>
            <a:r>
              <a:rPr sz="3000" spc="365" dirty="0">
                <a:latin typeface="Calibri"/>
                <a:cs typeface="Calibri"/>
              </a:rPr>
              <a:t>Create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35" dirty="0">
                <a:latin typeface="Calibri"/>
                <a:cs typeface="Calibri"/>
              </a:rPr>
              <a:t>jobs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225" dirty="0">
                <a:latin typeface="Calibri"/>
                <a:cs typeface="Calibri"/>
              </a:rPr>
              <a:t>for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340" dirty="0">
                <a:latin typeface="Calibri"/>
                <a:cs typeface="Calibri"/>
              </a:rPr>
              <a:t>African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455" dirty="0">
                <a:latin typeface="Calibri"/>
                <a:cs typeface="Calibri"/>
              </a:rPr>
              <a:t>and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425" dirty="0">
                <a:latin typeface="Calibri"/>
                <a:cs typeface="Calibri"/>
              </a:rPr>
              <a:t>American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50" dirty="0">
                <a:latin typeface="Calibri"/>
                <a:cs typeface="Calibri"/>
              </a:rPr>
              <a:t>workers </a:t>
            </a:r>
            <a:r>
              <a:rPr sz="3000" spc="455" dirty="0">
                <a:latin typeface="Calibri"/>
                <a:cs typeface="Calibri"/>
              </a:rPr>
              <a:t>and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15" dirty="0">
                <a:latin typeface="Calibri"/>
                <a:cs typeface="Calibri"/>
              </a:rPr>
              <a:t>drive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00" dirty="0">
                <a:latin typeface="Calibri"/>
                <a:cs typeface="Calibri"/>
              </a:rPr>
              <a:t>billions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225" dirty="0">
                <a:latin typeface="Calibri"/>
                <a:cs typeface="Calibri"/>
              </a:rPr>
              <a:t>of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10" dirty="0">
                <a:latin typeface="Calibri"/>
                <a:cs typeface="Calibri"/>
              </a:rPr>
              <a:t>dollars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315" dirty="0">
                <a:latin typeface="Calibri"/>
                <a:cs typeface="Calibri"/>
              </a:rPr>
              <a:t>into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65" dirty="0">
                <a:latin typeface="Calibri"/>
                <a:cs typeface="Calibri"/>
              </a:rPr>
              <a:t>the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330" dirty="0">
                <a:latin typeface="Calibri"/>
                <a:cs typeface="Calibri"/>
              </a:rPr>
              <a:t>African </a:t>
            </a:r>
            <a:r>
              <a:rPr sz="3000" spc="405" dirty="0">
                <a:latin typeface="Calibri"/>
                <a:cs typeface="Calibri"/>
              </a:rPr>
              <a:t>markets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28759"/>
            <a:ext cx="11373485" cy="28575"/>
          </a:xfrm>
          <a:custGeom>
            <a:avLst/>
            <a:gdLst/>
            <a:ahLst/>
            <a:cxnLst/>
            <a:rect l="l" t="t" r="r" b="b"/>
            <a:pathLst>
              <a:path w="11373485" h="28575">
                <a:moveTo>
                  <a:pt x="0" y="0"/>
                </a:moveTo>
                <a:lnTo>
                  <a:pt x="11372864" y="0"/>
                </a:lnTo>
                <a:lnTo>
                  <a:pt x="11372864" y="28574"/>
                </a:lnTo>
                <a:lnTo>
                  <a:pt x="0" y="285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692702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3" y="0"/>
            <a:ext cx="11372850" cy="8669020"/>
            <a:chOff x="23" y="0"/>
            <a:chExt cx="11372850" cy="8669020"/>
          </a:xfrm>
        </p:grpSpPr>
        <p:sp>
          <p:nvSpPr>
            <p:cNvPr id="5" name="object 5"/>
            <p:cNvSpPr/>
            <p:nvPr/>
          </p:nvSpPr>
          <p:spPr>
            <a:xfrm>
              <a:off x="23" y="0"/>
              <a:ext cx="11372850" cy="3724275"/>
            </a:xfrm>
            <a:custGeom>
              <a:avLst/>
              <a:gdLst/>
              <a:ahLst/>
              <a:cxnLst/>
              <a:rect l="l" t="t" r="r" b="b"/>
              <a:pathLst>
                <a:path w="11372850" h="3724275">
                  <a:moveTo>
                    <a:pt x="11372803" y="3724274"/>
                  </a:moveTo>
                  <a:lnTo>
                    <a:pt x="0" y="3724274"/>
                  </a:lnTo>
                  <a:lnTo>
                    <a:pt x="0" y="0"/>
                  </a:lnTo>
                  <a:lnTo>
                    <a:pt x="11372803" y="0"/>
                  </a:lnTo>
                  <a:lnTo>
                    <a:pt x="11372803" y="3724274"/>
                  </a:lnTo>
                  <a:close/>
                </a:path>
              </a:pathLst>
            </a:custGeom>
            <a:solidFill>
              <a:srgbClr val="177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49001" y="991"/>
              <a:ext cx="0" cy="8668385"/>
            </a:xfrm>
            <a:custGeom>
              <a:avLst/>
              <a:gdLst/>
              <a:ahLst/>
              <a:cxnLst/>
              <a:rect l="l" t="t" r="r" b="b"/>
              <a:pathLst>
                <a:path h="8668385">
                  <a:moveTo>
                    <a:pt x="0" y="8667849"/>
                  </a:moveTo>
                  <a:lnTo>
                    <a:pt x="0" y="0"/>
                  </a:lnTo>
                </a:path>
              </a:pathLst>
            </a:custGeom>
            <a:ln w="2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9427905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65300"/>
            <a:ext cx="11325860" cy="0"/>
          </a:xfrm>
          <a:custGeom>
            <a:avLst/>
            <a:gdLst/>
            <a:ahLst/>
            <a:cxnLst/>
            <a:rect l="l" t="t" r="r" b="b"/>
            <a:pathLst>
              <a:path w="11325860">
                <a:moveTo>
                  <a:pt x="0" y="0"/>
                </a:moveTo>
                <a:lnTo>
                  <a:pt x="1132524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18288000" cy="8667750"/>
            <a:chOff x="0" y="0"/>
            <a:chExt cx="18288000" cy="8667750"/>
          </a:xfrm>
        </p:grpSpPr>
        <p:sp>
          <p:nvSpPr>
            <p:cNvPr id="10" name="object 10"/>
            <p:cNvSpPr/>
            <p:nvPr/>
          </p:nvSpPr>
          <p:spPr>
            <a:xfrm>
              <a:off x="0" y="1596911"/>
              <a:ext cx="11373485" cy="0"/>
            </a:xfrm>
            <a:custGeom>
              <a:avLst/>
              <a:gdLst/>
              <a:ahLst/>
              <a:cxnLst/>
              <a:rect l="l" t="t" r="r" b="b"/>
              <a:pathLst>
                <a:path w="11373485">
                  <a:moveTo>
                    <a:pt x="0" y="0"/>
                  </a:moveTo>
                  <a:lnTo>
                    <a:pt x="1137286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72864" y="0"/>
              <a:ext cx="6915134" cy="866774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16000" y="1056209"/>
            <a:ext cx="447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5" dirty="0">
                <a:latin typeface="Calibri"/>
                <a:cs typeface="Calibri"/>
                <a:hlinkClick r:id="rId3"/>
              </a:rPr>
              <a:t>www.newlifeglobaldevelopment.com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80840" y="8880170"/>
            <a:ext cx="991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85" dirty="0">
                <a:latin typeface="Calibri"/>
                <a:cs typeface="Calibri"/>
              </a:rPr>
              <a:t>Page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215" dirty="0">
                <a:latin typeface="Calibri"/>
                <a:cs typeface="Calibri"/>
              </a:rPr>
              <a:t>06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20" dirty="0"/>
              <a:t>AFRICAN</a:t>
            </a:r>
            <a:r>
              <a:rPr spc="-270" dirty="0"/>
              <a:t> </a:t>
            </a:r>
            <a:r>
              <a:rPr spc="-415" dirty="0"/>
              <a:t>INVESTORS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7839" y="3831425"/>
            <a:ext cx="8999220" cy="442531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76200" marR="6709409">
              <a:lnSpc>
                <a:spcPts val="4430"/>
              </a:lnSpc>
              <a:spcBef>
                <a:spcPts val="1015"/>
              </a:spcBef>
            </a:pPr>
            <a:r>
              <a:rPr sz="4450" b="1" spc="-25" dirty="0">
                <a:latin typeface="Arial"/>
                <a:cs typeface="Arial"/>
              </a:rPr>
              <a:t>WHY </a:t>
            </a:r>
            <a:r>
              <a:rPr sz="4450" b="1" spc="-215" dirty="0">
                <a:latin typeface="Arial"/>
                <a:cs typeface="Arial"/>
              </a:rPr>
              <a:t>INVEST?</a:t>
            </a:r>
            <a:endParaRPr sz="4450">
              <a:latin typeface="Arial"/>
              <a:cs typeface="Arial"/>
            </a:endParaRPr>
          </a:p>
          <a:p>
            <a:pPr marL="766445">
              <a:lnSpc>
                <a:spcPts val="3360"/>
              </a:lnSpc>
              <a:spcBef>
                <a:spcPts val="2955"/>
              </a:spcBef>
            </a:pPr>
            <a:r>
              <a:rPr sz="3000" spc="370" dirty="0">
                <a:latin typeface="Calibri"/>
                <a:cs typeface="Calibri"/>
              </a:rPr>
              <a:t>Provides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365" dirty="0">
                <a:latin typeface="Calibri"/>
                <a:cs typeface="Calibri"/>
              </a:rPr>
              <a:t>the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65" dirty="0">
                <a:latin typeface="Calibri"/>
                <a:cs typeface="Calibri"/>
              </a:rPr>
              <a:t>opportunity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225" dirty="0">
                <a:latin typeface="Calibri"/>
                <a:cs typeface="Calibri"/>
              </a:rPr>
              <a:t>for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30" dirty="0">
                <a:latin typeface="Calibri"/>
                <a:cs typeface="Calibri"/>
              </a:rPr>
              <a:t>African</a:t>
            </a:r>
            <a:endParaRPr sz="3000">
              <a:latin typeface="Calibri"/>
              <a:cs typeface="Calibri"/>
            </a:endParaRPr>
          </a:p>
          <a:p>
            <a:pPr marL="766445" marR="68580" indent="-690880">
              <a:lnSpc>
                <a:spcPts val="4130"/>
              </a:lnSpc>
              <a:spcBef>
                <a:spcPts val="459"/>
              </a:spcBef>
              <a:buSzPct val="133333"/>
              <a:buFont typeface="Arial"/>
              <a:buAutoNum type="arabicPeriod"/>
              <a:tabLst>
                <a:tab pos="766445" algn="l"/>
                <a:tab pos="767080" algn="l"/>
              </a:tabLst>
            </a:pPr>
            <a:r>
              <a:rPr sz="3000" spc="325" dirty="0">
                <a:latin typeface="Calibri"/>
                <a:cs typeface="Calibri"/>
              </a:rPr>
              <a:t>investors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280" dirty="0">
                <a:latin typeface="Calibri"/>
                <a:cs typeface="Calibri"/>
              </a:rPr>
              <a:t>to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375" dirty="0">
                <a:latin typeface="Calibri"/>
                <a:cs typeface="Calibri"/>
              </a:rPr>
              <a:t>acquire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280" dirty="0">
                <a:latin typeface="Calibri"/>
                <a:cs typeface="Calibri"/>
              </a:rPr>
              <a:t>real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335" dirty="0">
                <a:latin typeface="Calibri"/>
                <a:cs typeface="Calibri"/>
              </a:rPr>
              <a:t>estate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310" dirty="0">
                <a:latin typeface="Calibri"/>
                <a:cs typeface="Calibri"/>
              </a:rPr>
              <a:t>in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65" dirty="0">
                <a:latin typeface="Calibri"/>
                <a:cs typeface="Calibri"/>
              </a:rPr>
              <a:t>the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275" dirty="0">
                <a:latin typeface="Calibri"/>
                <a:cs typeface="Calibri"/>
              </a:rPr>
              <a:t>U.S </a:t>
            </a:r>
            <a:r>
              <a:rPr sz="3000" spc="455" dirty="0">
                <a:latin typeface="Calibri"/>
                <a:cs typeface="Calibri"/>
              </a:rPr>
              <a:t>and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45" dirty="0">
                <a:latin typeface="Calibri"/>
                <a:cs typeface="Calibri"/>
              </a:rPr>
              <a:t>create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484" dirty="0">
                <a:latin typeface="Calibri"/>
                <a:cs typeface="Calibri"/>
              </a:rPr>
              <a:t>Land</a:t>
            </a:r>
            <a:r>
              <a:rPr sz="3000" spc="265" dirty="0">
                <a:latin typeface="Calibri"/>
                <a:cs typeface="Calibri"/>
              </a:rPr>
              <a:t> Trusts.</a:t>
            </a:r>
            <a:endParaRPr sz="3000">
              <a:latin typeface="Calibri"/>
              <a:cs typeface="Calibri"/>
            </a:endParaRPr>
          </a:p>
          <a:p>
            <a:pPr marL="795020" marR="1189355" indent="-584200">
              <a:lnSpc>
                <a:spcPct val="106800"/>
              </a:lnSpc>
              <a:spcBef>
                <a:spcPts val="780"/>
              </a:spcBef>
              <a:buSzPct val="133333"/>
              <a:buFont typeface="Arial"/>
              <a:buAutoNum type="arabicPeriod"/>
              <a:tabLst>
                <a:tab pos="795655" algn="l"/>
              </a:tabLst>
            </a:pPr>
            <a:r>
              <a:rPr sz="3000" spc="370" dirty="0">
                <a:latin typeface="Calibri"/>
                <a:cs typeface="Calibri"/>
              </a:rPr>
              <a:t>Favorable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409" dirty="0">
                <a:latin typeface="Calibri"/>
                <a:cs typeface="Calibri"/>
              </a:rPr>
              <a:t>debt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325" dirty="0">
                <a:latin typeface="Calibri"/>
                <a:cs typeface="Calibri"/>
              </a:rPr>
              <a:t>terms,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340" dirty="0">
                <a:latin typeface="Calibri"/>
                <a:cs typeface="Calibri"/>
              </a:rPr>
              <a:t>low-</a:t>
            </a:r>
            <a:r>
              <a:rPr sz="3000" spc="330" dirty="0">
                <a:latin typeface="Calibri"/>
                <a:cs typeface="Calibri"/>
              </a:rPr>
              <a:t>cost </a:t>
            </a:r>
            <a:r>
              <a:rPr sz="3000" spc="355" dirty="0">
                <a:latin typeface="Calibri"/>
                <a:cs typeface="Calibri"/>
              </a:rPr>
              <a:t>acquisitions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455" dirty="0">
                <a:latin typeface="Calibri"/>
                <a:cs typeface="Calibri"/>
              </a:rPr>
              <a:t>and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315" dirty="0">
                <a:latin typeface="Calibri"/>
                <a:cs typeface="Calibri"/>
              </a:rPr>
              <a:t>positive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420" dirty="0">
                <a:latin typeface="Calibri"/>
                <a:cs typeface="Calibri"/>
              </a:rPr>
              <a:t>cash</a:t>
            </a:r>
            <a:r>
              <a:rPr sz="3000" spc="280" dirty="0">
                <a:latin typeface="Calibri"/>
                <a:cs typeface="Calibri"/>
              </a:rPr>
              <a:t> </a:t>
            </a:r>
            <a:r>
              <a:rPr sz="3000" spc="215" dirty="0">
                <a:latin typeface="Calibri"/>
                <a:cs typeface="Calibri"/>
              </a:rPr>
              <a:t>flow.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8716645"/>
            <a:chOff x="0" y="0"/>
            <a:chExt cx="18288000" cy="8716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5135" y="0"/>
              <a:ext cx="11372849" cy="87153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6"/>
              <a:ext cx="6962775" cy="3724275"/>
            </a:xfrm>
            <a:custGeom>
              <a:avLst/>
              <a:gdLst/>
              <a:ahLst/>
              <a:cxnLst/>
              <a:rect l="l" t="t" r="r" b="b"/>
              <a:pathLst>
                <a:path w="6962775" h="3724275">
                  <a:moveTo>
                    <a:pt x="6962774" y="3724223"/>
                  </a:moveTo>
                  <a:lnTo>
                    <a:pt x="0" y="3724223"/>
                  </a:lnTo>
                  <a:lnTo>
                    <a:pt x="0" y="0"/>
                  </a:lnTo>
                  <a:lnTo>
                    <a:pt x="6962774" y="0"/>
                  </a:lnTo>
                  <a:lnTo>
                    <a:pt x="6962774" y="3724223"/>
                  </a:lnTo>
                  <a:close/>
                </a:path>
              </a:pathLst>
            </a:custGeom>
            <a:solidFill>
              <a:srgbClr val="177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743047"/>
              <a:ext cx="6915784" cy="0"/>
            </a:xfrm>
            <a:custGeom>
              <a:avLst/>
              <a:gdLst/>
              <a:ahLst/>
              <a:cxnLst/>
              <a:rect l="l" t="t" r="r" b="b"/>
              <a:pathLst>
                <a:path w="6915784">
                  <a:moveTo>
                    <a:pt x="0" y="0"/>
                  </a:moveTo>
                  <a:lnTo>
                    <a:pt x="691528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692702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38897" y="992"/>
              <a:ext cx="0" cy="8716010"/>
            </a:xfrm>
            <a:custGeom>
              <a:avLst/>
              <a:gdLst/>
              <a:ahLst/>
              <a:cxnLst/>
              <a:rect l="l" t="t" r="r" b="b"/>
              <a:pathLst>
                <a:path h="8716010">
                  <a:moveTo>
                    <a:pt x="0" y="8715473"/>
                  </a:moveTo>
                  <a:lnTo>
                    <a:pt x="0" y="0"/>
                  </a:lnTo>
                </a:path>
              </a:pathLst>
            </a:custGeom>
            <a:ln w="2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65301"/>
              <a:ext cx="6915784" cy="0"/>
            </a:xfrm>
            <a:custGeom>
              <a:avLst/>
              <a:gdLst/>
              <a:ahLst/>
              <a:cxnLst/>
              <a:rect l="l" t="t" r="r" b="b"/>
              <a:pathLst>
                <a:path w="6915784">
                  <a:moveTo>
                    <a:pt x="0" y="0"/>
                  </a:moveTo>
                  <a:lnTo>
                    <a:pt x="691528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596912"/>
              <a:ext cx="6963409" cy="0"/>
            </a:xfrm>
            <a:custGeom>
              <a:avLst/>
              <a:gdLst/>
              <a:ahLst/>
              <a:cxnLst/>
              <a:rect l="l" t="t" r="r" b="b"/>
              <a:pathLst>
                <a:path w="6963409">
                  <a:moveTo>
                    <a:pt x="0" y="0"/>
                  </a:moveTo>
                  <a:lnTo>
                    <a:pt x="6962907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9410965"/>
            <a:ext cx="18288000" cy="876300"/>
          </a:xfrm>
          <a:custGeom>
            <a:avLst/>
            <a:gdLst/>
            <a:ahLst/>
            <a:cxnLst/>
            <a:rect l="l" t="t" r="r" b="b"/>
            <a:pathLst>
              <a:path w="18288000" h="876300">
                <a:moveTo>
                  <a:pt x="18288000" y="876034"/>
                </a:moveTo>
                <a:lnTo>
                  <a:pt x="0" y="876034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876034"/>
                </a:lnTo>
                <a:close/>
              </a:path>
            </a:pathLst>
          </a:custGeom>
          <a:solidFill>
            <a:srgbClr val="177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285035" y="8880170"/>
            <a:ext cx="98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85" dirty="0">
                <a:latin typeface="Calibri"/>
                <a:cs typeface="Calibri"/>
              </a:rPr>
              <a:t>Page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195" dirty="0">
                <a:latin typeface="Calibri"/>
                <a:cs typeface="Calibri"/>
              </a:rPr>
              <a:t>07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000" y="1056209"/>
            <a:ext cx="2985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5" dirty="0">
                <a:latin typeface="Calibri"/>
                <a:cs typeface="Calibri"/>
                <a:hlinkClick r:id="rId3"/>
              </a:rPr>
              <a:t>www.reallygreatsite.com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9308" y="2218799"/>
            <a:ext cx="6339205" cy="1014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450" dirty="0"/>
              <a:t>HOW</a:t>
            </a:r>
            <a:r>
              <a:rPr sz="6450" spc="-190" dirty="0"/>
              <a:t> </a:t>
            </a:r>
            <a:r>
              <a:rPr sz="6450" spc="-229" dirty="0"/>
              <a:t>TO</a:t>
            </a:r>
            <a:r>
              <a:rPr sz="6450" spc="-185" dirty="0"/>
              <a:t> </a:t>
            </a:r>
            <a:r>
              <a:rPr sz="6450" spc="-175" dirty="0"/>
              <a:t>INVEST</a:t>
            </a:r>
            <a:endParaRPr sz="6450"/>
          </a:p>
        </p:txBody>
      </p:sp>
      <p:sp>
        <p:nvSpPr>
          <p:cNvPr id="14" name="object 14"/>
          <p:cNvSpPr txBox="1"/>
          <p:nvPr/>
        </p:nvSpPr>
        <p:spPr>
          <a:xfrm>
            <a:off x="203942" y="3919952"/>
            <a:ext cx="6504305" cy="44678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14984" marR="744220" indent="-464820">
              <a:lnSpc>
                <a:spcPct val="110700"/>
              </a:lnSpc>
              <a:spcBef>
                <a:spcPts val="20"/>
              </a:spcBef>
              <a:buSzPct val="133333"/>
              <a:buFont typeface="Arial"/>
              <a:buAutoNum type="arabicPeriod"/>
              <a:tabLst>
                <a:tab pos="624840" algn="l"/>
              </a:tabLst>
            </a:pPr>
            <a:r>
              <a:rPr sz="3000" spc="434" dirty="0">
                <a:latin typeface="Calibri"/>
                <a:cs typeface="Calibri"/>
              </a:rPr>
              <a:t>Through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365" dirty="0">
                <a:latin typeface="Calibri"/>
                <a:cs typeface="Calibri"/>
              </a:rPr>
              <a:t>Mergers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430" dirty="0">
                <a:latin typeface="Calibri"/>
                <a:cs typeface="Calibri"/>
              </a:rPr>
              <a:t>and </a:t>
            </a:r>
            <a:r>
              <a:rPr sz="3000" spc="325" dirty="0">
                <a:latin typeface="Calibri"/>
                <a:cs typeface="Calibri"/>
              </a:rPr>
              <a:t>acquisitions,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409" dirty="0">
                <a:latin typeface="Calibri"/>
                <a:cs typeface="Calibri"/>
              </a:rPr>
              <a:t>Business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430" dirty="0">
                <a:latin typeface="Calibri"/>
                <a:cs typeface="Calibri"/>
              </a:rPr>
              <a:t>and </a:t>
            </a:r>
            <a:r>
              <a:rPr sz="3000" spc="484" dirty="0">
                <a:latin typeface="Calibri"/>
                <a:cs typeface="Calibri"/>
              </a:rPr>
              <a:t>Land</a:t>
            </a:r>
            <a:r>
              <a:rPr sz="3000" spc="254" dirty="0">
                <a:latin typeface="Calibri"/>
                <a:cs typeface="Calibri"/>
              </a:rPr>
              <a:t> </a:t>
            </a:r>
            <a:r>
              <a:rPr sz="3000" spc="265" dirty="0">
                <a:latin typeface="Calibri"/>
                <a:cs typeface="Calibri"/>
              </a:rPr>
              <a:t>Trusts.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AutoNum type="arabicPeriod"/>
            </a:pPr>
            <a:endParaRPr sz="3350">
              <a:latin typeface="Calibri"/>
              <a:cs typeface="Calibri"/>
            </a:endParaRPr>
          </a:p>
          <a:p>
            <a:pPr marL="591185" marR="43180" indent="-464820">
              <a:lnSpc>
                <a:spcPct val="112000"/>
              </a:lnSpc>
              <a:buSzPct val="133333"/>
              <a:buFont typeface="Arial"/>
              <a:buAutoNum type="arabicPeriod"/>
              <a:tabLst>
                <a:tab pos="591820" algn="l"/>
              </a:tabLst>
            </a:pPr>
            <a:r>
              <a:rPr sz="3000" spc="380" dirty="0">
                <a:latin typeface="Calibri"/>
                <a:cs typeface="Calibri"/>
              </a:rPr>
              <a:t>Take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430" dirty="0">
                <a:latin typeface="Calibri"/>
                <a:cs typeface="Calibri"/>
              </a:rPr>
              <a:t>advantage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225" dirty="0">
                <a:latin typeface="Calibri"/>
                <a:cs typeface="Calibri"/>
              </a:rPr>
              <a:t>of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65" dirty="0">
                <a:latin typeface="Calibri"/>
                <a:cs typeface="Calibri"/>
              </a:rPr>
              <a:t>the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65" dirty="0">
                <a:latin typeface="Calibri"/>
                <a:cs typeface="Calibri"/>
              </a:rPr>
              <a:t>L1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15" dirty="0">
                <a:latin typeface="Calibri"/>
                <a:cs typeface="Calibri"/>
              </a:rPr>
              <a:t>Visa </a:t>
            </a:r>
            <a:r>
              <a:rPr sz="3000" spc="280" dirty="0">
                <a:latin typeface="Calibri"/>
                <a:cs typeface="Calibri"/>
              </a:rPr>
              <a:t>to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310" dirty="0">
                <a:latin typeface="Calibri"/>
                <a:cs typeface="Calibri"/>
              </a:rPr>
              <a:t>transfer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80" dirty="0">
                <a:latin typeface="Calibri"/>
                <a:cs typeface="Calibri"/>
              </a:rPr>
              <a:t>key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50" dirty="0">
                <a:latin typeface="Calibri"/>
                <a:cs typeface="Calibri"/>
              </a:rPr>
              <a:t>executives </a:t>
            </a:r>
            <a:r>
              <a:rPr sz="3000" spc="420" dirty="0">
                <a:latin typeface="Calibri"/>
                <a:cs typeface="Calibri"/>
              </a:rPr>
              <a:t>between</a:t>
            </a:r>
            <a:r>
              <a:rPr sz="3000" spc="254" dirty="0">
                <a:latin typeface="Calibri"/>
                <a:cs typeface="Calibri"/>
              </a:rPr>
              <a:t> </a:t>
            </a:r>
            <a:r>
              <a:rPr sz="3000" spc="340" dirty="0">
                <a:latin typeface="Calibri"/>
                <a:cs typeface="Calibri"/>
              </a:rPr>
              <a:t>African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375" dirty="0">
                <a:latin typeface="Calibri"/>
                <a:cs typeface="Calibri"/>
              </a:rPr>
              <a:t>businesses </a:t>
            </a:r>
            <a:r>
              <a:rPr sz="3000" spc="455" dirty="0">
                <a:latin typeface="Calibri"/>
                <a:cs typeface="Calibri"/>
              </a:rPr>
              <a:t>and</a:t>
            </a:r>
            <a:r>
              <a:rPr sz="3000" spc="254" dirty="0">
                <a:latin typeface="Calibri"/>
                <a:cs typeface="Calibri"/>
              </a:rPr>
              <a:t> </a:t>
            </a:r>
            <a:r>
              <a:rPr sz="3000" spc="400" dirty="0">
                <a:latin typeface="Calibri"/>
                <a:cs typeface="Calibri"/>
              </a:rPr>
              <a:t>us</a:t>
            </a:r>
            <a:r>
              <a:rPr sz="3000" spc="260" dirty="0">
                <a:latin typeface="Calibri"/>
                <a:cs typeface="Calibri"/>
              </a:rPr>
              <a:t> </a:t>
            </a:r>
            <a:r>
              <a:rPr sz="3000" spc="330" dirty="0">
                <a:latin typeface="Calibri"/>
                <a:cs typeface="Calibri"/>
              </a:rPr>
              <a:t>business.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28759"/>
            <a:ext cx="11373485" cy="28575"/>
          </a:xfrm>
          <a:custGeom>
            <a:avLst/>
            <a:gdLst/>
            <a:ahLst/>
            <a:cxnLst/>
            <a:rect l="l" t="t" r="r" b="b"/>
            <a:pathLst>
              <a:path w="11373485" h="28575">
                <a:moveTo>
                  <a:pt x="0" y="0"/>
                </a:moveTo>
                <a:lnTo>
                  <a:pt x="11372864" y="0"/>
                </a:lnTo>
                <a:lnTo>
                  <a:pt x="11372864" y="28574"/>
                </a:lnTo>
                <a:lnTo>
                  <a:pt x="0" y="285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692703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3" y="1"/>
            <a:ext cx="11372850" cy="8669020"/>
            <a:chOff x="23" y="1"/>
            <a:chExt cx="11372850" cy="8669020"/>
          </a:xfrm>
        </p:grpSpPr>
        <p:sp>
          <p:nvSpPr>
            <p:cNvPr id="5" name="object 5"/>
            <p:cNvSpPr/>
            <p:nvPr/>
          </p:nvSpPr>
          <p:spPr>
            <a:xfrm>
              <a:off x="23" y="1"/>
              <a:ext cx="11372850" cy="3724275"/>
            </a:xfrm>
            <a:custGeom>
              <a:avLst/>
              <a:gdLst/>
              <a:ahLst/>
              <a:cxnLst/>
              <a:rect l="l" t="t" r="r" b="b"/>
              <a:pathLst>
                <a:path w="11372850" h="3724275">
                  <a:moveTo>
                    <a:pt x="11372803" y="3724274"/>
                  </a:moveTo>
                  <a:lnTo>
                    <a:pt x="0" y="3724274"/>
                  </a:lnTo>
                  <a:lnTo>
                    <a:pt x="0" y="0"/>
                  </a:lnTo>
                  <a:lnTo>
                    <a:pt x="11372803" y="0"/>
                  </a:lnTo>
                  <a:lnTo>
                    <a:pt x="11372803" y="3724274"/>
                  </a:lnTo>
                  <a:close/>
                </a:path>
              </a:pathLst>
            </a:custGeom>
            <a:solidFill>
              <a:srgbClr val="177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49001" y="991"/>
              <a:ext cx="0" cy="8668385"/>
            </a:xfrm>
            <a:custGeom>
              <a:avLst/>
              <a:gdLst/>
              <a:ahLst/>
              <a:cxnLst/>
              <a:rect l="l" t="t" r="r" b="b"/>
              <a:pathLst>
                <a:path h="8668385">
                  <a:moveTo>
                    <a:pt x="0" y="8667849"/>
                  </a:moveTo>
                  <a:lnTo>
                    <a:pt x="0" y="0"/>
                  </a:lnTo>
                </a:path>
              </a:pathLst>
            </a:custGeom>
            <a:ln w="2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9427905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65301"/>
            <a:ext cx="11325860" cy="0"/>
          </a:xfrm>
          <a:custGeom>
            <a:avLst/>
            <a:gdLst/>
            <a:ahLst/>
            <a:cxnLst/>
            <a:rect l="l" t="t" r="r" b="b"/>
            <a:pathLst>
              <a:path w="11325860">
                <a:moveTo>
                  <a:pt x="0" y="0"/>
                </a:moveTo>
                <a:lnTo>
                  <a:pt x="1132524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1"/>
            <a:ext cx="18288000" cy="8667750"/>
            <a:chOff x="0" y="1"/>
            <a:chExt cx="18288000" cy="8667750"/>
          </a:xfrm>
        </p:grpSpPr>
        <p:sp>
          <p:nvSpPr>
            <p:cNvPr id="10" name="object 10"/>
            <p:cNvSpPr/>
            <p:nvPr/>
          </p:nvSpPr>
          <p:spPr>
            <a:xfrm>
              <a:off x="0" y="1596913"/>
              <a:ext cx="11373485" cy="0"/>
            </a:xfrm>
            <a:custGeom>
              <a:avLst/>
              <a:gdLst/>
              <a:ahLst/>
              <a:cxnLst/>
              <a:rect l="l" t="t" r="r" b="b"/>
              <a:pathLst>
                <a:path w="11373485">
                  <a:moveTo>
                    <a:pt x="0" y="0"/>
                  </a:moveTo>
                  <a:lnTo>
                    <a:pt x="1137286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72864" y="1"/>
              <a:ext cx="6915134" cy="86677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272" y="5635931"/>
              <a:ext cx="123824" cy="1238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272" y="6836081"/>
              <a:ext cx="123824" cy="1238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272" y="7636181"/>
              <a:ext cx="123824" cy="1238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16000" y="8879072"/>
            <a:ext cx="3207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0" dirty="0">
                <a:latin typeface="Calibri"/>
                <a:cs typeface="Calibri"/>
              </a:rPr>
              <a:t>newlifeglobaldevelopment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6000" y="1056210"/>
            <a:ext cx="447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5" dirty="0">
                <a:latin typeface="Calibri"/>
                <a:cs typeface="Calibri"/>
                <a:hlinkClick r:id="rId4"/>
              </a:rPr>
              <a:t>www.newlifeglobaldevelopment.com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75184" y="8880171"/>
            <a:ext cx="996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85" dirty="0">
                <a:latin typeface="Calibri"/>
                <a:cs typeface="Calibri"/>
              </a:rPr>
              <a:t>Page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245" dirty="0">
                <a:latin typeface="Calibri"/>
                <a:cs typeface="Calibri"/>
              </a:rPr>
              <a:t>08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55" dirty="0"/>
              <a:t>BLACK</a:t>
            </a:r>
            <a:r>
              <a:rPr spc="-290" dirty="0"/>
              <a:t> </a:t>
            </a:r>
            <a:r>
              <a:rPr spc="-170" dirty="0"/>
              <a:t>OWNED</a:t>
            </a:r>
            <a:r>
              <a:rPr spc="-325" dirty="0"/>
              <a:t> </a:t>
            </a:r>
            <a:r>
              <a:rPr spc="-475" dirty="0"/>
              <a:t>BANKS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5878" y="3901644"/>
            <a:ext cx="8129270" cy="401447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4836795">
              <a:lnSpc>
                <a:spcPts val="3450"/>
              </a:lnSpc>
              <a:spcBef>
                <a:spcPts val="800"/>
              </a:spcBef>
            </a:pPr>
            <a:r>
              <a:rPr sz="3450" b="1" spc="-20" dirty="0">
                <a:latin typeface="Arial"/>
                <a:cs typeface="Arial"/>
              </a:rPr>
              <a:t>CREATING </a:t>
            </a:r>
            <a:r>
              <a:rPr sz="3450" b="1" spc="-180" dirty="0">
                <a:latin typeface="Arial"/>
                <a:cs typeface="Arial"/>
              </a:rPr>
              <a:t>RELATIONSHIPS</a:t>
            </a:r>
            <a:endParaRPr sz="3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50">
              <a:latin typeface="Arial"/>
              <a:cs typeface="Arial"/>
            </a:endParaRPr>
          </a:p>
          <a:p>
            <a:pPr marL="859155" marR="84455">
              <a:lnSpc>
                <a:spcPts val="3150"/>
              </a:lnSpc>
            </a:pPr>
            <a:r>
              <a:rPr sz="3000" spc="300" dirty="0">
                <a:latin typeface="Calibri"/>
                <a:cs typeface="Calibri"/>
              </a:rPr>
              <a:t>To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70" dirty="0">
                <a:latin typeface="Calibri"/>
                <a:cs typeface="Calibri"/>
              </a:rPr>
              <a:t>leverage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409" dirty="0">
                <a:latin typeface="Calibri"/>
                <a:cs typeface="Calibri"/>
              </a:rPr>
              <a:t>standby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295" dirty="0">
                <a:latin typeface="Calibri"/>
                <a:cs typeface="Calibri"/>
              </a:rPr>
              <a:t>letters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229" dirty="0">
                <a:latin typeface="Calibri"/>
                <a:cs typeface="Calibri"/>
              </a:rPr>
              <a:t>of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330" dirty="0">
                <a:latin typeface="Calibri"/>
                <a:cs typeface="Calibri"/>
              </a:rPr>
              <a:t>credit </a:t>
            </a:r>
            <a:r>
              <a:rPr sz="3000" spc="430" dirty="0">
                <a:latin typeface="Calibri"/>
                <a:cs typeface="Calibri"/>
              </a:rPr>
              <a:t>(SBLC)</a:t>
            </a:r>
            <a:endParaRPr sz="3000">
              <a:latin typeface="Calibri"/>
              <a:cs typeface="Calibri"/>
            </a:endParaRPr>
          </a:p>
          <a:p>
            <a:pPr marL="859155">
              <a:lnSpc>
                <a:spcPct val="100000"/>
              </a:lnSpc>
              <a:spcBef>
                <a:spcPts val="2670"/>
              </a:spcBef>
            </a:pPr>
            <a:r>
              <a:rPr sz="3000" spc="509" dirty="0">
                <a:latin typeface="Calibri"/>
                <a:cs typeface="Calibri"/>
              </a:rPr>
              <a:t>Bank</a:t>
            </a:r>
            <a:r>
              <a:rPr sz="3000" spc="265" dirty="0">
                <a:latin typeface="Calibri"/>
                <a:cs typeface="Calibri"/>
              </a:rPr>
              <a:t> </a:t>
            </a:r>
            <a:r>
              <a:rPr sz="3000" spc="400" dirty="0">
                <a:latin typeface="Calibri"/>
                <a:cs typeface="Calibri"/>
              </a:rPr>
              <a:t>guarantees</a:t>
            </a:r>
            <a:endParaRPr sz="3000">
              <a:latin typeface="Calibri"/>
              <a:cs typeface="Calibri"/>
            </a:endParaRPr>
          </a:p>
          <a:p>
            <a:pPr marL="859155">
              <a:lnSpc>
                <a:spcPct val="100000"/>
              </a:lnSpc>
              <a:spcBef>
                <a:spcPts val="2700"/>
              </a:spcBef>
            </a:pPr>
            <a:r>
              <a:rPr sz="3000" spc="425" dirty="0">
                <a:latin typeface="Calibri"/>
                <a:cs typeface="Calibri"/>
              </a:rPr>
              <a:t>Government</a:t>
            </a:r>
            <a:r>
              <a:rPr sz="3000" spc="270" dirty="0">
                <a:latin typeface="Calibri"/>
                <a:cs typeface="Calibri"/>
              </a:rPr>
              <a:t> </a:t>
            </a:r>
            <a:r>
              <a:rPr sz="3000" spc="475" dirty="0">
                <a:latin typeface="Calibri"/>
                <a:cs typeface="Calibri"/>
              </a:rPr>
              <a:t>Bonds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455" dirty="0">
                <a:latin typeface="Calibri"/>
                <a:cs typeface="Calibri"/>
              </a:rPr>
              <a:t>and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484" dirty="0">
                <a:latin typeface="Calibri"/>
                <a:cs typeface="Calibri"/>
              </a:rPr>
              <a:t>US</a:t>
            </a:r>
            <a:r>
              <a:rPr sz="3000" spc="275" dirty="0">
                <a:latin typeface="Calibri"/>
                <a:cs typeface="Calibri"/>
              </a:rPr>
              <a:t> </a:t>
            </a:r>
            <a:r>
              <a:rPr sz="3000" spc="330" dirty="0">
                <a:latin typeface="Calibri"/>
                <a:cs typeface="Calibri"/>
              </a:rPr>
              <a:t>Treasury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287" y="-14287"/>
            <a:ext cx="18316575" cy="10315575"/>
            <a:chOff x="-14287" y="-14287"/>
            <a:chExt cx="18316575" cy="10315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20902"/>
              <a:ext cx="6962774" cy="65627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15134" y="8692702"/>
              <a:ext cx="11373485" cy="0"/>
            </a:xfrm>
            <a:custGeom>
              <a:avLst/>
              <a:gdLst/>
              <a:ahLst/>
              <a:cxnLst/>
              <a:rect l="l" t="t" r="r" b="b"/>
              <a:pathLst>
                <a:path w="11373485">
                  <a:moveTo>
                    <a:pt x="0" y="0"/>
                  </a:moveTo>
                  <a:lnTo>
                    <a:pt x="1137286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15134" y="9427907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59">
                  <a:moveTo>
                    <a:pt x="0" y="0"/>
                  </a:moveTo>
                  <a:lnTo>
                    <a:pt x="47829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8947" y="0"/>
              <a:ext cx="11349052" cy="37814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26"/>
              <a:ext cx="6962775" cy="3762375"/>
            </a:xfrm>
            <a:custGeom>
              <a:avLst/>
              <a:gdLst/>
              <a:ahLst/>
              <a:cxnLst/>
              <a:rect l="l" t="t" r="r" b="b"/>
              <a:pathLst>
                <a:path w="6962775" h="3762375">
                  <a:moveTo>
                    <a:pt x="6962774" y="3762322"/>
                  </a:moveTo>
                  <a:lnTo>
                    <a:pt x="0" y="3762322"/>
                  </a:lnTo>
                  <a:lnTo>
                    <a:pt x="0" y="0"/>
                  </a:lnTo>
                  <a:lnTo>
                    <a:pt x="6962774" y="0"/>
                  </a:lnTo>
                  <a:lnTo>
                    <a:pt x="6962774" y="3762322"/>
                  </a:lnTo>
                  <a:close/>
                </a:path>
              </a:pathLst>
            </a:custGeom>
            <a:solidFill>
              <a:srgbClr val="177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743045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38946" y="0"/>
              <a:ext cx="0" cy="10287000"/>
            </a:xfrm>
            <a:custGeom>
              <a:avLst/>
              <a:gdLst/>
              <a:ahLst/>
              <a:cxnLst/>
              <a:rect l="l" t="t" r="r" b="b"/>
              <a:pathLst>
                <a:path h="10287000">
                  <a:moveTo>
                    <a:pt x="0" y="102870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65301"/>
              <a:ext cx="6963409" cy="0"/>
            </a:xfrm>
            <a:custGeom>
              <a:avLst/>
              <a:gdLst/>
              <a:ahLst/>
              <a:cxnLst/>
              <a:rect l="l" t="t" r="r" b="b"/>
              <a:pathLst>
                <a:path w="6963409">
                  <a:moveTo>
                    <a:pt x="0" y="0"/>
                  </a:moveTo>
                  <a:lnTo>
                    <a:pt x="6962907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596910"/>
              <a:ext cx="6963409" cy="0"/>
            </a:xfrm>
            <a:custGeom>
              <a:avLst/>
              <a:gdLst/>
              <a:ahLst/>
              <a:cxnLst/>
              <a:rect l="l" t="t" r="r" b="b"/>
              <a:pathLst>
                <a:path w="6963409">
                  <a:moveTo>
                    <a:pt x="0" y="0"/>
                  </a:moveTo>
                  <a:lnTo>
                    <a:pt x="6962907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62964" y="9382389"/>
              <a:ext cx="11325225" cy="904875"/>
            </a:xfrm>
            <a:custGeom>
              <a:avLst/>
              <a:gdLst/>
              <a:ahLst/>
              <a:cxnLst/>
              <a:rect l="l" t="t" r="r" b="b"/>
              <a:pathLst>
                <a:path w="11325225" h="904875">
                  <a:moveTo>
                    <a:pt x="11325033" y="904609"/>
                  </a:moveTo>
                  <a:lnTo>
                    <a:pt x="0" y="904609"/>
                  </a:lnTo>
                  <a:lnTo>
                    <a:pt x="0" y="0"/>
                  </a:lnTo>
                  <a:lnTo>
                    <a:pt x="11325033" y="0"/>
                  </a:lnTo>
                  <a:lnTo>
                    <a:pt x="11325033" y="904609"/>
                  </a:lnTo>
                  <a:close/>
                </a:path>
              </a:pathLst>
            </a:custGeom>
            <a:solidFill>
              <a:srgbClr val="177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280769" y="8880170"/>
            <a:ext cx="991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85" dirty="0">
                <a:latin typeface="Calibri"/>
                <a:cs typeface="Calibri"/>
              </a:rPr>
              <a:t>Page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215" dirty="0">
                <a:latin typeface="Calibri"/>
                <a:cs typeface="Calibri"/>
              </a:rPr>
              <a:t>09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1056210"/>
            <a:ext cx="4344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85" dirty="0">
                <a:latin typeface="Calibri"/>
                <a:cs typeface="Calibri"/>
                <a:hlinkClick r:id="rId4"/>
              </a:rPr>
              <a:t>www.newlifeglobaldevelopment.net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0660" y="1797489"/>
            <a:ext cx="5104765" cy="183642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 marR="5080">
              <a:lnSpc>
                <a:spcPts val="6459"/>
              </a:lnSpc>
              <a:spcBef>
                <a:spcPts val="1425"/>
              </a:spcBef>
            </a:pPr>
            <a:r>
              <a:rPr sz="6500" spc="-10" dirty="0"/>
              <a:t>WORKING </a:t>
            </a:r>
            <a:r>
              <a:rPr sz="6500" spc="-150" dirty="0"/>
              <a:t>TOGETHER...</a:t>
            </a:r>
            <a:endParaRPr sz="6500"/>
          </a:p>
        </p:txBody>
      </p:sp>
      <p:grpSp>
        <p:nvGrpSpPr>
          <p:cNvPr id="16" name="object 16"/>
          <p:cNvGrpSpPr/>
          <p:nvPr/>
        </p:nvGrpSpPr>
        <p:grpSpPr>
          <a:xfrm>
            <a:off x="7603013" y="4772881"/>
            <a:ext cx="95250" cy="2905125"/>
            <a:chOff x="7603013" y="4772881"/>
            <a:chExt cx="95250" cy="290512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3013" y="4772881"/>
              <a:ext cx="95250" cy="952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3013" y="6001606"/>
              <a:ext cx="95250" cy="952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3013" y="7582756"/>
              <a:ext cx="95250" cy="9524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1251931" y="4522152"/>
            <a:ext cx="2964180" cy="329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3000" b="1" spc="160" dirty="0">
                <a:latin typeface="Arial"/>
                <a:cs typeface="Arial"/>
              </a:rPr>
              <a:t>Joint</a:t>
            </a:r>
            <a:r>
              <a:rPr sz="3000" b="1" spc="-225" dirty="0">
                <a:latin typeface="Arial"/>
                <a:cs typeface="Arial"/>
              </a:rPr>
              <a:t> </a:t>
            </a:r>
            <a:r>
              <a:rPr sz="3000" b="1" spc="180" dirty="0">
                <a:latin typeface="Arial"/>
                <a:cs typeface="Arial"/>
              </a:rPr>
              <a:t>Ventures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25"/>
              </a:spcBef>
            </a:pPr>
            <a:r>
              <a:rPr sz="3000" b="1" spc="125" dirty="0">
                <a:latin typeface="Arial"/>
                <a:cs typeface="Arial"/>
              </a:rPr>
              <a:t>Collaborations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Arial"/>
              <a:cs typeface="Arial"/>
            </a:endParaRPr>
          </a:p>
          <a:p>
            <a:pPr marL="173990">
              <a:lnSpc>
                <a:spcPct val="100000"/>
              </a:lnSpc>
              <a:spcBef>
                <a:spcPts val="1950"/>
              </a:spcBef>
            </a:pPr>
            <a:r>
              <a:rPr sz="3000" b="1" spc="160" dirty="0">
                <a:latin typeface="Arial"/>
                <a:cs typeface="Arial"/>
              </a:rPr>
              <a:t>Partnerships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CONNECTING U.S BUSINESSES TO AFRICA</vt:lpstr>
      <vt:lpstr>RODNEY BROWN/ CEO</vt:lpstr>
      <vt:lpstr>WHO WE ARE</vt:lpstr>
      <vt:lpstr>OPPORTUNITIES</vt:lpstr>
      <vt:lpstr>PROSPER AFRICA INITIATIVE</vt:lpstr>
      <vt:lpstr>AFRICAN INVESTORS</vt:lpstr>
      <vt:lpstr>HOW TO INVEST</vt:lpstr>
      <vt:lpstr>BLACK OWNED BANKS</vt:lpstr>
      <vt:lpstr>WORKING TOGETHER...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NLGD Prosper Africa Presentation</dc:title>
  <dc:creator>windy hill</dc:creator>
  <cp:keywords>DAFM6y_xudI,BADFCnsL6U4</cp:keywords>
  <cp:lastModifiedBy>Rodney Brown</cp:lastModifiedBy>
  <cp:revision>4</cp:revision>
  <dcterms:created xsi:type="dcterms:W3CDTF">2022-09-22T23:28:22Z</dcterms:created>
  <dcterms:modified xsi:type="dcterms:W3CDTF">2024-01-30T14:40:13Z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2022-09-22T00:00:00Z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2022-09-22T00:00:00Z</vt:filetime>
  </property>
</Properties>
</file>